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34"/>
  </p:notesMasterIdLst>
  <p:sldIdLst>
    <p:sldId id="256" r:id="rId2"/>
    <p:sldId id="257" r:id="rId3"/>
    <p:sldId id="304" r:id="rId4"/>
    <p:sldId id="305" r:id="rId5"/>
    <p:sldId id="309" r:id="rId6"/>
    <p:sldId id="307" r:id="rId7"/>
    <p:sldId id="308" r:id="rId8"/>
    <p:sldId id="300" r:id="rId9"/>
    <p:sldId id="301" r:id="rId10"/>
    <p:sldId id="302" r:id="rId11"/>
    <p:sldId id="303" r:id="rId12"/>
    <p:sldId id="310" r:id="rId13"/>
    <p:sldId id="270" r:id="rId14"/>
    <p:sldId id="271" r:id="rId15"/>
    <p:sldId id="272" r:id="rId16"/>
    <p:sldId id="273" r:id="rId17"/>
    <p:sldId id="274" r:id="rId18"/>
    <p:sldId id="275" r:id="rId19"/>
    <p:sldId id="311" r:id="rId20"/>
    <p:sldId id="277" r:id="rId21"/>
    <p:sldId id="315" r:id="rId22"/>
    <p:sldId id="278" r:id="rId23"/>
    <p:sldId id="285" r:id="rId24"/>
    <p:sldId id="313" r:id="rId25"/>
    <p:sldId id="279" r:id="rId26"/>
    <p:sldId id="280" r:id="rId27"/>
    <p:sldId id="281" r:id="rId28"/>
    <p:sldId id="312" r:id="rId29"/>
    <p:sldId id="282" r:id="rId30"/>
    <p:sldId id="283" r:id="rId31"/>
    <p:sldId id="284" r:id="rId32"/>
    <p:sldId id="276" r:id="rId33"/>
  </p:sldIdLst>
  <p:sldSz cx="9144000" cy="6858000" type="screen4x3"/>
  <p:notesSz cx="6856413" cy="97139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showPr>
  <p:clrMru>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81" autoAdjust="0"/>
    <p:restoredTop sz="94660"/>
  </p:normalViewPr>
  <p:slideViewPr>
    <p:cSldViewPr>
      <p:cViewPr varScale="1">
        <p:scale>
          <a:sx n="70" d="100"/>
          <a:sy n="70" d="100"/>
        </p:scale>
        <p:origin x="-141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3025" y="0"/>
            <a:ext cx="2971800" cy="485775"/>
          </a:xfrm>
          <a:prstGeom prst="rect">
            <a:avLst/>
          </a:prstGeom>
        </p:spPr>
        <p:txBody>
          <a:bodyPr vert="horz" lIns="91440" tIns="45720" rIns="91440" bIns="45720" rtlCol="0"/>
          <a:lstStyle>
            <a:lvl1pPr algn="r">
              <a:defRPr sz="1200"/>
            </a:lvl1pPr>
          </a:lstStyle>
          <a:p>
            <a:fld id="{5CDF6B69-C378-4A28-896F-9F699A73834E}" type="datetimeFigureOut">
              <a:rPr lang="ru-RU" smtClean="0"/>
              <a:pPr/>
              <a:t>14.12.2019</a:t>
            </a:fld>
            <a:endParaRPr lang="ru-RU"/>
          </a:p>
        </p:txBody>
      </p:sp>
      <p:sp>
        <p:nvSpPr>
          <p:cNvPr id="4" name="Образ слайда 3"/>
          <p:cNvSpPr>
            <a:spLocks noGrp="1" noRot="1" noChangeAspect="1"/>
          </p:cNvSpPr>
          <p:nvPr>
            <p:ph type="sldImg" idx="2"/>
          </p:nvPr>
        </p:nvSpPr>
        <p:spPr>
          <a:xfrm>
            <a:off x="1000125" y="728663"/>
            <a:ext cx="4856163" cy="36433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614863"/>
            <a:ext cx="5484813" cy="43703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226550"/>
            <a:ext cx="2971800" cy="4857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3025" y="9226550"/>
            <a:ext cx="2971800" cy="485775"/>
          </a:xfrm>
          <a:prstGeom prst="rect">
            <a:avLst/>
          </a:prstGeom>
        </p:spPr>
        <p:txBody>
          <a:bodyPr vert="horz" lIns="91440" tIns="45720" rIns="91440" bIns="45720" rtlCol="0" anchor="b"/>
          <a:lstStyle>
            <a:lvl1pPr algn="r">
              <a:defRPr sz="1200"/>
            </a:lvl1pPr>
          </a:lstStyle>
          <a:p>
            <a:fld id="{50ACB984-19B2-4C02-A6FF-EE2198345C4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0ACB984-19B2-4C02-A6FF-EE2198345C42}"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Прямоугольник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6" name="Прямоугольник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 name="Прямоугольник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Прямоугольник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Прямоугольник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Прямоугольник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3" name="Прямоугольник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4" name="Прямоугольник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ru-RU" smtClean="0"/>
              <a:t>Образец заголовка</a:t>
            </a:r>
            <a:endParaRPr lang="en-US"/>
          </a:p>
        </p:txBody>
      </p:sp>
      <p:sp>
        <p:nvSpPr>
          <p:cNvPr id="9" name="Подзаголовок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5" name="Дата 27"/>
          <p:cNvSpPr>
            <a:spLocks noGrp="1"/>
          </p:cNvSpPr>
          <p:nvPr>
            <p:ph type="dt" sz="half" idx="10"/>
          </p:nvPr>
        </p:nvSpPr>
        <p:spPr/>
        <p:txBody>
          <a:bodyPr/>
          <a:lstStyle>
            <a:lvl1pPr>
              <a:defRPr/>
            </a:lvl1pPr>
            <a:extLst/>
          </a:lstStyle>
          <a:p>
            <a:pPr>
              <a:defRPr/>
            </a:pPr>
            <a:fld id="{3FA00368-EAB9-4E73-AC40-F50AFE428031}" type="datetimeFigureOut">
              <a:rPr lang="ru-RU"/>
              <a:pPr>
                <a:defRPr/>
              </a:pPr>
              <a:t>14.12.2019</a:t>
            </a:fld>
            <a:endParaRPr lang="ru-RU"/>
          </a:p>
        </p:txBody>
      </p:sp>
      <p:sp>
        <p:nvSpPr>
          <p:cNvPr id="16" name="Нижний колонтитул 16"/>
          <p:cNvSpPr>
            <a:spLocks noGrp="1"/>
          </p:cNvSpPr>
          <p:nvPr>
            <p:ph type="ftr" sz="quarter" idx="11"/>
          </p:nvPr>
        </p:nvSpPr>
        <p:spPr/>
        <p:txBody>
          <a:bodyPr/>
          <a:lstStyle>
            <a:lvl1pPr>
              <a:defRPr/>
            </a:lvl1pPr>
            <a:extLst/>
          </a:lstStyle>
          <a:p>
            <a:pPr>
              <a:defRPr/>
            </a:pPr>
            <a:endParaRPr lang="ru-RU"/>
          </a:p>
        </p:txBody>
      </p:sp>
      <p:sp>
        <p:nvSpPr>
          <p:cNvPr id="17" name="Номер слайда 28"/>
          <p:cNvSpPr>
            <a:spLocks noGrp="1"/>
          </p:cNvSpPr>
          <p:nvPr>
            <p:ph type="sldNum" sz="quarter" idx="12"/>
          </p:nvPr>
        </p:nvSpPr>
        <p:spPr/>
        <p:txBody>
          <a:bodyPr/>
          <a:lstStyle>
            <a:lvl1pPr>
              <a:defRPr/>
            </a:lvl1pPr>
            <a:extLst/>
          </a:lstStyle>
          <a:p>
            <a:pPr>
              <a:defRPr/>
            </a:pPr>
            <a:fld id="{3A33DFCA-571E-4144-9160-8943684700A9}" type="slidenum">
              <a:rPr lang="ru-RU"/>
              <a:pPr>
                <a:defRPr/>
              </a:pPr>
              <a:t>‹#›</a:t>
            </a:fld>
            <a:endParaRPr lang="ru-RU"/>
          </a:p>
        </p:txBody>
      </p:sp>
    </p:spTree>
  </p:cSld>
  <p:clrMapOvr>
    <a:masterClrMapping/>
  </p:clrMapOvr>
  <p:transition spd="slow">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745EC3A0-D307-445F-B5DA-1397137ABBB8}" type="datetimeFigureOut">
              <a:rPr lang="ru-RU"/>
              <a:pPr>
                <a:defRPr/>
              </a:pPr>
              <a:t>14.12.2019</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597CBE34-0E38-4EAE-BA19-3675F569AB14}" type="slidenum">
              <a:rPr lang="ru-RU"/>
              <a:pPr>
                <a:defRPr/>
              </a:pPr>
              <a:t>‹#›</a:t>
            </a:fld>
            <a:endParaRPr lang="ru-RU"/>
          </a:p>
        </p:txBody>
      </p:sp>
    </p:spTree>
  </p:cSld>
  <p:clrMapOvr>
    <a:masterClrMapping/>
  </p:clrMapOvr>
  <p:transition spd="slow">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E84A7590-5115-4403-8699-C1E6D1A7CAE3}" type="datetimeFigureOut">
              <a:rPr lang="ru-RU"/>
              <a:pPr>
                <a:defRPr/>
              </a:pPr>
              <a:t>14.12.2019</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4C917A0B-5097-463B-8398-44D8E0F33770}" type="slidenum">
              <a:rPr lang="ru-RU"/>
              <a:pPr>
                <a:defRPr/>
              </a:pPr>
              <a:t>‹#›</a:t>
            </a:fld>
            <a:endParaRPr lang="ru-RU"/>
          </a:p>
        </p:txBody>
      </p:sp>
    </p:spTree>
  </p:cSld>
  <p:clrMapOvr>
    <a:masterClrMapping/>
  </p:clrMapOvr>
  <p:transition spd="slow">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8DF84689-AC6C-458A-BAFC-2CDF61200C37}" type="datetimeFigureOut">
              <a:rPr lang="ru-RU"/>
              <a:pPr>
                <a:defRPr/>
              </a:pPr>
              <a:t>14.12.2019</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384F324F-BD4F-450D-AFF0-40E144D9025B}" type="slidenum">
              <a:rPr lang="ru-RU"/>
              <a:pPr>
                <a:defRPr/>
              </a:pPr>
              <a:t>‹#›</a:t>
            </a:fld>
            <a:endParaRPr lang="ru-RU"/>
          </a:p>
        </p:txBody>
      </p:sp>
    </p:spTree>
  </p:cSld>
  <p:clrMapOvr>
    <a:masterClrMapping/>
  </p:clrMapOvr>
  <p:transition spd="slow">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олилиния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5" name="Полилиния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6" name="Полилиния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Полилиния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Полилиния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9" name="Полилиния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 name="Полилиния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1" name="Полилиния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Полилиния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3" name="Полилиния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Полилиния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5" name="Полилиния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6" name="Полилиния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7" name="Полилиния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8" name="Полилиния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9" name="Прямоугольник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0" name="Прямоугольник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Прямоугольник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Прямоугольник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3" name="Прямоугольник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Прямоугольник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Текст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ru-RU" smtClean="0"/>
              <a:t>Образец заголовка</a:t>
            </a:r>
            <a:endParaRPr lang="en-US"/>
          </a:p>
        </p:txBody>
      </p:sp>
      <p:sp>
        <p:nvSpPr>
          <p:cNvPr id="25" name="Дата 3"/>
          <p:cNvSpPr>
            <a:spLocks noGrp="1"/>
          </p:cNvSpPr>
          <p:nvPr>
            <p:ph type="dt" sz="half" idx="10"/>
          </p:nvPr>
        </p:nvSpPr>
        <p:spPr/>
        <p:txBody>
          <a:bodyPr/>
          <a:lstStyle>
            <a:lvl1pPr>
              <a:defRPr/>
            </a:lvl1pPr>
            <a:extLst/>
          </a:lstStyle>
          <a:p>
            <a:pPr>
              <a:defRPr/>
            </a:pPr>
            <a:fld id="{D9025CEA-991C-4DC8-BC20-B39114F6661B}" type="datetimeFigureOut">
              <a:rPr lang="ru-RU"/>
              <a:pPr>
                <a:defRPr/>
              </a:pPr>
              <a:t>14.12.2019</a:t>
            </a:fld>
            <a:endParaRPr lang="ru-RU"/>
          </a:p>
        </p:txBody>
      </p:sp>
      <p:sp>
        <p:nvSpPr>
          <p:cNvPr id="26" name="Нижний колонтитул 4"/>
          <p:cNvSpPr>
            <a:spLocks noGrp="1"/>
          </p:cNvSpPr>
          <p:nvPr>
            <p:ph type="ftr" sz="quarter" idx="11"/>
          </p:nvPr>
        </p:nvSpPr>
        <p:spPr/>
        <p:txBody>
          <a:bodyPr/>
          <a:lstStyle>
            <a:lvl1pPr>
              <a:defRPr/>
            </a:lvl1pPr>
            <a:extLst/>
          </a:lstStyle>
          <a:p>
            <a:pPr>
              <a:defRPr/>
            </a:pPr>
            <a:endParaRPr lang="ru-RU"/>
          </a:p>
        </p:txBody>
      </p:sp>
      <p:sp>
        <p:nvSpPr>
          <p:cNvPr id="27" name="Номер слайда 5"/>
          <p:cNvSpPr>
            <a:spLocks noGrp="1"/>
          </p:cNvSpPr>
          <p:nvPr>
            <p:ph type="sldNum" sz="quarter" idx="12"/>
          </p:nvPr>
        </p:nvSpPr>
        <p:spPr/>
        <p:txBody>
          <a:bodyPr/>
          <a:lstStyle>
            <a:lvl1pPr>
              <a:defRPr/>
            </a:lvl1pPr>
            <a:extLst/>
          </a:lstStyle>
          <a:p>
            <a:pPr>
              <a:defRPr/>
            </a:pPr>
            <a:fld id="{1EBDBC8C-C8CC-42F6-827E-667876C1AB31}" type="slidenum">
              <a:rPr lang="ru-RU"/>
              <a:pPr>
                <a:defRPr/>
              </a:pPr>
              <a:t>‹#›</a:t>
            </a:fld>
            <a:endParaRPr lang="ru-RU"/>
          </a:p>
        </p:txBody>
      </p:sp>
    </p:spTree>
  </p:cSld>
  <p:clrMapOvr>
    <a:masterClrMapping/>
  </p:clrMapOvr>
  <p:transition spd="slow">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C87F2EE8-AFFA-4ED2-98BF-CC29D1F3644A}" type="datetimeFigureOut">
              <a:rPr lang="ru-RU"/>
              <a:pPr>
                <a:defRPr/>
              </a:pPr>
              <a:t>14.12.2019</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8753134A-BE28-4747-ADC3-0907783D8C30}" type="slidenum">
              <a:rPr lang="ru-RU"/>
              <a:pPr>
                <a:defRPr/>
              </a:pPr>
              <a:t>‹#›</a:t>
            </a:fld>
            <a:endParaRPr lang="ru-RU"/>
          </a:p>
        </p:txBody>
      </p:sp>
    </p:spTree>
  </p:cSld>
  <p:clrMapOvr>
    <a:masterClrMapping/>
  </p:clrMapOvr>
  <p:transition spd="slow">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оугольник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Прямоугольник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Прямоугольник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Прямоугольник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Прямоугольник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Прямоугольник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Прямоугольник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Прямоугольник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5" name="Прямоугольник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Прямоугольник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Заголовок 1"/>
          <p:cNvSpPr>
            <a:spLocks noGrp="1"/>
          </p:cNvSpPr>
          <p:nvPr>
            <p:ph type="title"/>
          </p:nvPr>
        </p:nvSpPr>
        <p:spPr>
          <a:xfrm>
            <a:off x="504824" y="512064"/>
            <a:ext cx="7772400" cy="914400"/>
          </a:xfrm>
        </p:spPr>
        <p:txBody>
          <a:bodyPr/>
          <a:lstStyle>
            <a:lvl1pPr>
              <a:defRPr sz="4000"/>
            </a:lvl1pPr>
            <a:extLst/>
          </a:lstStyle>
          <a:p>
            <a:r>
              <a:rPr lang="ru-RU" smtClean="0"/>
              <a:t>Образец заголовка</a:t>
            </a:r>
            <a:endParaRPr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Дата 6"/>
          <p:cNvSpPr>
            <a:spLocks noGrp="1"/>
          </p:cNvSpPr>
          <p:nvPr>
            <p:ph type="dt" sz="half" idx="10"/>
          </p:nvPr>
        </p:nvSpPr>
        <p:spPr/>
        <p:txBody>
          <a:bodyPr/>
          <a:lstStyle>
            <a:lvl1pPr>
              <a:defRPr/>
            </a:lvl1pPr>
            <a:extLst/>
          </a:lstStyle>
          <a:p>
            <a:pPr>
              <a:defRPr/>
            </a:pPr>
            <a:fld id="{6E2597DE-26D2-4A4D-9598-48246EB92933}" type="datetimeFigureOut">
              <a:rPr lang="ru-RU"/>
              <a:pPr>
                <a:defRPr/>
              </a:pPr>
              <a:t>14.12.2019</a:t>
            </a:fld>
            <a:endParaRPr lang="ru-RU"/>
          </a:p>
        </p:txBody>
      </p:sp>
      <p:sp>
        <p:nvSpPr>
          <p:cNvPr id="18" name="Нижний колонтитул 7"/>
          <p:cNvSpPr>
            <a:spLocks noGrp="1"/>
          </p:cNvSpPr>
          <p:nvPr>
            <p:ph type="ftr" sz="quarter" idx="11"/>
          </p:nvPr>
        </p:nvSpPr>
        <p:spPr/>
        <p:txBody>
          <a:bodyPr/>
          <a:lstStyle>
            <a:lvl1pPr>
              <a:defRPr/>
            </a:lvl1pPr>
            <a:extLst/>
          </a:lstStyle>
          <a:p>
            <a:pPr>
              <a:defRPr/>
            </a:pPr>
            <a:endParaRPr lang="ru-RU"/>
          </a:p>
        </p:txBody>
      </p:sp>
      <p:sp>
        <p:nvSpPr>
          <p:cNvPr id="19" name="Номер слайда 8"/>
          <p:cNvSpPr>
            <a:spLocks noGrp="1"/>
          </p:cNvSpPr>
          <p:nvPr>
            <p:ph type="sldNum" sz="quarter" idx="12"/>
          </p:nvPr>
        </p:nvSpPr>
        <p:spPr/>
        <p:txBody>
          <a:bodyPr/>
          <a:lstStyle>
            <a:lvl1pPr>
              <a:defRPr/>
            </a:lvl1pPr>
            <a:extLst/>
          </a:lstStyle>
          <a:p>
            <a:pPr>
              <a:defRPr/>
            </a:pPr>
            <a:fld id="{7BFB1902-8981-4FE5-AA7C-506E4814D801}" type="slidenum">
              <a:rPr lang="ru-RU"/>
              <a:pPr>
                <a:defRPr/>
              </a:pPr>
              <a:t>‹#›</a:t>
            </a:fld>
            <a:endParaRPr lang="ru-RU"/>
          </a:p>
        </p:txBody>
      </p:sp>
    </p:spTree>
  </p:cSld>
  <p:clrMapOvr>
    <a:masterClrMapping/>
  </p:clrMapOvr>
  <p:transition spd="slow">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5951C9C1-603E-4982-9269-5F08A9CD300B}" type="datetimeFigureOut">
              <a:rPr lang="ru-RU"/>
              <a:pPr>
                <a:defRPr/>
              </a:pPr>
              <a:t>14.12.2019</a:t>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0334873F-707C-4D80-9AEA-819CC52F692E}" type="slidenum">
              <a:rPr lang="ru-RU"/>
              <a:pPr>
                <a:defRPr/>
              </a:pPr>
              <a:t>‹#›</a:t>
            </a:fld>
            <a:endParaRPr lang="ru-RU"/>
          </a:p>
        </p:txBody>
      </p:sp>
    </p:spTree>
  </p:cSld>
  <p:clrMapOvr>
    <a:masterClrMapping/>
  </p:clrMapOvr>
  <p:transition spd="slow">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extLst/>
          </a:lstStyle>
          <a:p>
            <a:pPr>
              <a:defRPr/>
            </a:pPr>
            <a:fld id="{501F1131-B17F-4B08-B491-457D9AF6D9CB}" type="datetimeFigureOut">
              <a:rPr lang="ru-RU"/>
              <a:pPr>
                <a:defRPr/>
              </a:pPr>
              <a:t>14.12.2019</a:t>
            </a:fld>
            <a:endParaRPr lang="ru-RU"/>
          </a:p>
        </p:txBody>
      </p:sp>
      <p:sp>
        <p:nvSpPr>
          <p:cNvPr id="3" name="Нижний колонтитул 2"/>
          <p:cNvSpPr>
            <a:spLocks noGrp="1"/>
          </p:cNvSpPr>
          <p:nvPr>
            <p:ph type="ftr" sz="quarter" idx="11"/>
          </p:nvPr>
        </p:nvSpPr>
        <p:spPr/>
        <p:txBody>
          <a:bodyPr/>
          <a:lstStyle>
            <a:lvl1pPr>
              <a:defRPr/>
            </a:lvl1pPr>
            <a:extLst/>
          </a:lstStyle>
          <a:p>
            <a:pPr>
              <a:defRPr/>
            </a:pPr>
            <a:endParaRPr lang="ru-RU"/>
          </a:p>
        </p:txBody>
      </p:sp>
      <p:sp>
        <p:nvSpPr>
          <p:cNvPr id="4" name="Номер слайда 3"/>
          <p:cNvSpPr>
            <a:spLocks noGrp="1"/>
          </p:cNvSpPr>
          <p:nvPr>
            <p:ph type="sldNum" sz="quarter" idx="12"/>
          </p:nvPr>
        </p:nvSpPr>
        <p:spPr/>
        <p:txBody>
          <a:bodyPr/>
          <a:lstStyle>
            <a:lvl1pPr>
              <a:defRPr/>
            </a:lvl1pPr>
            <a:extLst/>
          </a:lstStyle>
          <a:p>
            <a:pPr>
              <a:defRPr/>
            </a:pPr>
            <a:fld id="{77B582C2-FFC7-47DA-B13C-4B755610CDB5}" type="slidenum">
              <a:rPr lang="ru-RU"/>
              <a:pPr>
                <a:defRPr/>
              </a:pPr>
              <a:t>‹#›</a:t>
            </a:fld>
            <a:endParaRPr lang="ru-RU"/>
          </a:p>
        </p:txBody>
      </p:sp>
    </p:spTree>
  </p:cSld>
  <p:clrMapOvr>
    <a:masterClrMapping/>
  </p:clrMapOvr>
  <p:transition spd="slow">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lang="ru-RU" smtClean="0"/>
              <a:t>Образец заголовка</a:t>
            </a:r>
            <a:endParaRPr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889CEC29-9B97-4023-A1DE-B943C6450668}" type="datetimeFigureOut">
              <a:rPr lang="ru-RU"/>
              <a:pPr>
                <a:defRPr/>
              </a:pPr>
              <a:t>14.12.2019</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8A9B4495-5F60-47DF-AF87-0832E04746B8}" type="slidenum">
              <a:rPr lang="ru-RU"/>
              <a:pPr>
                <a:defRPr/>
              </a:pPr>
              <a:t>‹#›</a:t>
            </a:fld>
            <a:endParaRPr lang="ru-RU"/>
          </a:p>
        </p:txBody>
      </p:sp>
    </p:spTree>
  </p:cSld>
  <p:clrMapOvr>
    <a:masterClrMapping/>
  </p:clrMapOvr>
  <p:transition spd="slow">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6" name="Прямая соединительная линия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Группа 19"/>
          <p:cNvGrpSpPr>
            <a:grpSpLocks/>
          </p:cNvGrpSpPr>
          <p:nvPr/>
        </p:nvGrpSpPr>
        <p:grpSpPr bwMode="auto">
          <a:xfrm rot="5400000">
            <a:off x="8515351" y="1219200"/>
            <a:ext cx="131762" cy="128587"/>
            <a:chOff x="6668087" y="1297746"/>
            <a:chExt cx="161840" cy="156602"/>
          </a:xfrm>
        </p:grpSpPr>
        <p:cxnSp>
          <p:nvCxnSpPr>
            <p:cNvPr id="8" name="Прямая соединительная линия 7"/>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Группа 25"/>
          <p:cNvGrpSpPr>
            <a:grpSpLocks/>
          </p:cNvGrpSpPr>
          <p:nvPr/>
        </p:nvGrpSpPr>
        <p:grpSpPr bwMode="auto">
          <a:xfrm rot="5400000">
            <a:off x="8667751" y="1371600"/>
            <a:ext cx="131762" cy="128587"/>
            <a:chOff x="6668087" y="1297746"/>
            <a:chExt cx="161840" cy="156602"/>
          </a:xfrm>
        </p:grpSpPr>
        <p:cxnSp>
          <p:nvCxnSpPr>
            <p:cNvPr id="12" name="Прямая соединительная линия 11"/>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Прямая соединительная линия 13"/>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Группа 29"/>
          <p:cNvGrpSpPr>
            <a:grpSpLocks/>
          </p:cNvGrpSpPr>
          <p:nvPr/>
        </p:nvGrpSpPr>
        <p:grpSpPr bwMode="auto">
          <a:xfrm rot="5400000">
            <a:off x="8320087" y="1474788"/>
            <a:ext cx="131763" cy="128588"/>
            <a:chOff x="6668087" y="1297746"/>
            <a:chExt cx="161840" cy="156602"/>
          </a:xfrm>
        </p:grpSpPr>
        <p:cxnSp>
          <p:nvCxnSpPr>
            <p:cNvPr id="16" name="Прямая соединительная линия 15"/>
            <p:cNvCxnSpPr/>
            <p:nvPr/>
          </p:nvCxnSpPr>
          <p:spPr>
            <a:xfrm rot="16200000">
              <a:off x="6663592" y="12771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Прямая соединительная линия 17"/>
            <p:cNvCxnSpPr/>
            <p:nvPr/>
          </p:nvCxnSpPr>
          <p:spPr>
            <a:xfrm rot="5400000" flipH="1">
              <a:off x="6744512" y="12761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lang="ru-RU" smtClean="0"/>
              <a:t>Образец заголовка</a:t>
            </a:r>
            <a:endParaRPr lang="en-US"/>
          </a:p>
        </p:txBody>
      </p:sp>
      <p:sp>
        <p:nvSpPr>
          <p:cNvPr id="3" name="Рисунок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ru-RU" noProof="0" smtClean="0"/>
              <a:t>Вставка рисунка</a:t>
            </a:r>
            <a:endParaRPr lang="en-US" noProof="0"/>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19" name="Дата 4"/>
          <p:cNvSpPr>
            <a:spLocks noGrp="1"/>
          </p:cNvSpPr>
          <p:nvPr>
            <p:ph type="dt" sz="half" idx="10"/>
          </p:nvPr>
        </p:nvSpPr>
        <p:spPr>
          <a:xfrm>
            <a:off x="6477000" y="55563"/>
            <a:ext cx="2133600" cy="365125"/>
          </a:xfrm>
        </p:spPr>
        <p:txBody>
          <a:bodyPr/>
          <a:lstStyle>
            <a:lvl1pPr>
              <a:defRPr/>
            </a:lvl1pPr>
            <a:extLst/>
          </a:lstStyle>
          <a:p>
            <a:pPr>
              <a:defRPr/>
            </a:pPr>
            <a:fld id="{3CEACC25-5A21-4312-A9EF-627973C99068}" type="datetimeFigureOut">
              <a:rPr lang="ru-RU"/>
              <a:pPr>
                <a:defRPr/>
              </a:pPr>
              <a:t>14.12.2019</a:t>
            </a:fld>
            <a:endParaRPr lang="ru-RU"/>
          </a:p>
        </p:txBody>
      </p:sp>
      <p:sp>
        <p:nvSpPr>
          <p:cNvPr id="20" name="Нижний колонтитул 5"/>
          <p:cNvSpPr>
            <a:spLocks noGrp="1"/>
          </p:cNvSpPr>
          <p:nvPr>
            <p:ph type="ftr" sz="quarter" idx="11"/>
          </p:nvPr>
        </p:nvSpPr>
        <p:spPr>
          <a:xfrm>
            <a:off x="914400" y="55563"/>
            <a:ext cx="5562600" cy="365125"/>
          </a:xfrm>
        </p:spPr>
        <p:txBody>
          <a:bodyPr/>
          <a:lstStyle>
            <a:lvl1pPr>
              <a:defRPr/>
            </a:lvl1pPr>
            <a:extLst/>
          </a:lstStyle>
          <a:p>
            <a:pPr>
              <a:defRPr/>
            </a:pPr>
            <a:endParaRPr lang="ru-RU"/>
          </a:p>
        </p:txBody>
      </p:sp>
      <p:sp>
        <p:nvSpPr>
          <p:cNvPr id="21" name="Номер слайда 6"/>
          <p:cNvSpPr>
            <a:spLocks noGrp="1"/>
          </p:cNvSpPr>
          <p:nvPr>
            <p:ph type="sldNum" sz="quarter" idx="12"/>
          </p:nvPr>
        </p:nvSpPr>
        <p:spPr>
          <a:xfrm>
            <a:off x="8610600" y="55563"/>
            <a:ext cx="457200" cy="365125"/>
          </a:xfrm>
        </p:spPr>
        <p:txBody>
          <a:bodyPr/>
          <a:lstStyle>
            <a:lvl1pPr>
              <a:defRPr/>
            </a:lvl1pPr>
            <a:extLst/>
          </a:lstStyle>
          <a:p>
            <a:pPr>
              <a:defRPr/>
            </a:pPr>
            <a:fld id="{8BE169B7-C7BE-45AC-9FC4-5AFD8CBF7C34}" type="slidenum">
              <a:rPr lang="ru-RU"/>
              <a:pPr>
                <a:defRPr/>
              </a:pPr>
              <a:t>‹#›</a:t>
            </a:fld>
            <a:endParaRPr lang="ru-RU"/>
          </a:p>
        </p:txBody>
      </p:sp>
    </p:spTree>
  </p:cSld>
  <p:clrMapOvr>
    <a:masterClrMapping/>
  </p:clrMapOvr>
  <p:transition spd="slow">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Прямоугольник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9" name="Прямоугольник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Прямоугольник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Прямоугольник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Прямоугольник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Прямоугольник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Прямоугольник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7" name="Прямоугольник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Заголовок 21"/>
          <p:cNvSpPr>
            <a:spLocks noGrp="1"/>
          </p:cNvSpPr>
          <p:nvPr>
            <p:ph type="title"/>
          </p:nvPr>
        </p:nvSpPr>
        <p:spPr>
          <a:xfrm>
            <a:off x="914400" y="512763"/>
            <a:ext cx="7772400" cy="914400"/>
          </a:xfrm>
          <a:prstGeom prst="rect">
            <a:avLst/>
          </a:prstGeom>
        </p:spPr>
        <p:txBody>
          <a:bodyPr vert="horz" anchor="t">
            <a:noAutofit/>
          </a:bodyPr>
          <a:lstStyle>
            <a:extLst/>
          </a:lstStyle>
          <a:p>
            <a:r>
              <a:rPr lang="ru-RU" smtClean="0"/>
              <a:t>Образец заголовка</a:t>
            </a:r>
            <a:endParaRPr lang="en-US"/>
          </a:p>
        </p:txBody>
      </p:sp>
      <p:sp>
        <p:nvSpPr>
          <p:cNvPr id="1036" name="Текст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fld id="{CF2C5CDF-E781-4FC9-9777-7523BF93C6A5}" type="datetimeFigureOut">
              <a:rPr lang="ru-RU"/>
              <a:pPr>
                <a:defRPr/>
              </a:pPr>
              <a:t>14.12.2019</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958494F1-E56C-47D3-A5DF-230CEA6DADB7}"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4057" r:id="rId1"/>
    <p:sldLayoutId id="2147484052" r:id="rId2"/>
    <p:sldLayoutId id="2147484058" r:id="rId3"/>
    <p:sldLayoutId id="2147484059" r:id="rId4"/>
    <p:sldLayoutId id="2147484060" r:id="rId5"/>
    <p:sldLayoutId id="2147484053" r:id="rId6"/>
    <p:sldLayoutId id="2147484061" r:id="rId7"/>
    <p:sldLayoutId id="2147484054" r:id="rId8"/>
    <p:sldLayoutId id="2147484062" r:id="rId9"/>
    <p:sldLayoutId id="2147484055" r:id="rId10"/>
    <p:sldLayoutId id="2147484056" r:id="rId11"/>
  </p:sldLayoutIdLst>
  <p:transition spd="slow">
    <p:wheel spokes="3"/>
  </p:transition>
  <p:timing>
    <p:tnLst>
      <p:par>
        <p:cTn id="1" dur="indefinite" restart="never" nodeType="tmRoot"/>
      </p:par>
    </p:tnLst>
  </p:timing>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ctrTitle"/>
          </p:nvPr>
        </p:nvSpPr>
        <p:spPr bwMode="auto">
          <a:xfrm>
            <a:off x="714348" y="571479"/>
            <a:ext cx="8429652" cy="2214579"/>
          </a:xfrm>
        </p:spPr>
        <p:txBody>
          <a:bodyPr wrap="square" lIns="91440" tIns="45720" rIns="91440" bIns="45720" numCol="1" anchorCtr="0" compatLnSpc="1">
            <a:prstTxWarp prst="textNoShape">
              <a:avLst/>
            </a:prstTxWarp>
          </a:bodyPr>
          <a:lstStyle/>
          <a:p>
            <a:pPr eaLnBrk="1" hangingPunct="1">
              <a:defRPr/>
            </a:pPr>
            <a:r>
              <a:rPr lang="ru-RU" sz="4800" dirty="0" smtClean="0">
                <a:solidFill>
                  <a:srgbClr val="FF9933"/>
                </a:solidFill>
                <a:latin typeface="Arial" charset="0"/>
                <a:cs typeface="Arial" charset="0"/>
              </a:rPr>
              <a:t>ОБЩЕСТВЕННАЯ ПАЛАТА ГОРОДА  ВОЛГОДОНСКА</a:t>
            </a:r>
            <a:br>
              <a:rPr lang="ru-RU" sz="4800" dirty="0" smtClean="0">
                <a:solidFill>
                  <a:srgbClr val="FF9933"/>
                </a:solidFill>
                <a:latin typeface="Arial" charset="0"/>
                <a:cs typeface="Arial" charset="0"/>
              </a:rPr>
            </a:br>
            <a:r>
              <a:rPr lang="ru-RU" dirty="0" smtClean="0">
                <a:solidFill>
                  <a:srgbClr val="FF9933"/>
                </a:solidFill>
                <a:latin typeface="Arial" charset="0"/>
                <a:cs typeface="Arial" charset="0"/>
              </a:rPr>
              <a:t/>
            </a:r>
            <a:br>
              <a:rPr lang="ru-RU" dirty="0" smtClean="0">
                <a:solidFill>
                  <a:srgbClr val="FF9933"/>
                </a:solidFill>
                <a:latin typeface="Arial" charset="0"/>
                <a:cs typeface="Arial" charset="0"/>
              </a:rPr>
            </a:br>
            <a:endParaRPr lang="ru-RU" cap="none" dirty="0" smtClean="0">
              <a:effectLst/>
            </a:endParaRPr>
          </a:p>
        </p:txBody>
      </p:sp>
      <p:sp>
        <p:nvSpPr>
          <p:cNvPr id="8195" name="Подзаголовок 2"/>
          <p:cNvSpPr>
            <a:spLocks noGrp="1"/>
          </p:cNvSpPr>
          <p:nvPr>
            <p:ph type="subTitle" idx="1"/>
          </p:nvPr>
        </p:nvSpPr>
        <p:spPr>
          <a:xfrm>
            <a:off x="1071538" y="4071938"/>
            <a:ext cx="6357962" cy="1949450"/>
          </a:xfrm>
        </p:spPr>
        <p:txBody>
          <a:bodyPr/>
          <a:lstStyle/>
          <a:p>
            <a:pPr algn="r" eaLnBrk="1" hangingPunct="1">
              <a:spcBef>
                <a:spcPct val="0"/>
              </a:spcBef>
            </a:pPr>
            <a:endParaRPr lang="ru-RU" sz="3200" b="1" dirty="0" smtClean="0">
              <a:solidFill>
                <a:srgbClr val="FF9933"/>
              </a:solidFill>
              <a:latin typeface="Arial" charset="0"/>
              <a:cs typeface="Arial" charset="0"/>
            </a:endParaRPr>
          </a:p>
        </p:txBody>
      </p:sp>
      <p:pic>
        <p:nvPicPr>
          <p:cNvPr id="1026" name="Picture 2" descr="C:\Users\Ирина\Pictures\субботник 20.04.19\IMG_20190420_101657.jpg"/>
          <p:cNvPicPr>
            <a:picLocks noChangeAspect="1" noChangeArrowheads="1"/>
          </p:cNvPicPr>
          <p:nvPr/>
        </p:nvPicPr>
        <p:blipFill>
          <a:blip r:embed="rId2" cstate="print"/>
          <a:srcRect/>
          <a:stretch>
            <a:fillRect/>
          </a:stretch>
        </p:blipFill>
        <p:spPr bwMode="auto">
          <a:xfrm>
            <a:off x="933301" y="2214554"/>
            <a:ext cx="7067723" cy="4596981"/>
          </a:xfrm>
          <a:prstGeom prst="rect">
            <a:avLst/>
          </a:prstGeom>
          <a:ln>
            <a:noFill/>
          </a:ln>
          <a:effectLst>
            <a:softEdge rad="112500"/>
          </a:effectLst>
        </p:spPr>
      </p:pic>
    </p:spTree>
  </p:cSld>
  <p:clrMapOvr>
    <a:masterClrMapping/>
  </p:clrMapOvr>
  <p:transition spd="slow" advClick="0" advTm="10904">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0694" y="142852"/>
            <a:ext cx="3571900" cy="6572295"/>
          </a:xfrm>
        </p:spPr>
        <p:txBody>
          <a:bodyPr/>
          <a:lstStyle/>
          <a:p>
            <a:r>
              <a:rPr lang="ru-RU" sz="2000" b="1" dirty="0" smtClean="0">
                <a:solidFill>
                  <a:schemeClr val="tx2"/>
                </a:solidFill>
                <a:latin typeface="Arial Narrow" pitchFamily="34" charset="0"/>
              </a:rPr>
              <a:t>Сектор по вопросам инвалидов и их законных представителей:</a:t>
            </a:r>
            <a:br>
              <a:rPr lang="ru-RU" sz="2000" b="1" dirty="0" smtClean="0">
                <a:solidFill>
                  <a:schemeClr val="tx2"/>
                </a:solidFill>
                <a:latin typeface="Arial Narrow" pitchFamily="34" charset="0"/>
              </a:rPr>
            </a:br>
            <a:r>
              <a:rPr lang="ru-RU" sz="2000" b="1" dirty="0" smtClean="0">
                <a:solidFill>
                  <a:schemeClr val="tx2"/>
                </a:solidFill>
                <a:latin typeface="Arial Narrow" pitchFamily="34" charset="0"/>
              </a:rPr>
              <a:t/>
            </a:r>
            <a:br>
              <a:rPr lang="ru-RU" sz="2000" b="1" dirty="0" smtClean="0">
                <a:solidFill>
                  <a:schemeClr val="tx2"/>
                </a:solidFill>
                <a:latin typeface="Arial Narrow" pitchFamily="34" charset="0"/>
              </a:rPr>
            </a:br>
            <a:r>
              <a:rPr lang="ru-RU" sz="2000" dirty="0" err="1" smtClean="0"/>
              <a:t>Волгодонская</a:t>
            </a:r>
            <a:r>
              <a:rPr lang="ru-RU" sz="2000" dirty="0" smtClean="0"/>
              <a:t> городская общественная организация инвалидов Чернобыля и других радиационных катастроф</a:t>
            </a:r>
            <a:r>
              <a:rPr lang="ru-RU" sz="2000" b="1" dirty="0" smtClean="0"/>
              <a:t>                  </a:t>
            </a:r>
            <a:r>
              <a:rPr lang="ru-RU" sz="2000" b="1" dirty="0" smtClean="0">
                <a:solidFill>
                  <a:srgbClr val="C00000"/>
                </a:solidFill>
              </a:rPr>
              <a:t>«Ликвидатор»</a:t>
            </a:r>
            <a:r>
              <a:rPr lang="ru-RU" sz="2000" dirty="0" smtClean="0">
                <a:solidFill>
                  <a:schemeClr val="tx2">
                    <a:satMod val="200000"/>
                  </a:schemeClr>
                </a:solidFill>
                <a:latin typeface="Arial Narrow" pitchFamily="34" charset="0"/>
              </a:rPr>
              <a:t> </a:t>
            </a:r>
            <a:br>
              <a:rPr lang="ru-RU" sz="2000" dirty="0" smtClean="0">
                <a:solidFill>
                  <a:schemeClr val="tx2">
                    <a:satMod val="200000"/>
                  </a:schemeClr>
                </a:solidFill>
                <a:latin typeface="Arial Narrow" pitchFamily="34" charset="0"/>
              </a:rPr>
            </a:br>
            <a:r>
              <a:rPr lang="ru-RU" sz="2000" dirty="0" smtClean="0">
                <a:solidFill>
                  <a:schemeClr val="tx2">
                    <a:satMod val="200000"/>
                  </a:schemeClr>
                </a:solidFill>
                <a:latin typeface="Arial Narrow" pitchFamily="34" charset="0"/>
              </a:rPr>
              <a:t/>
            </a:r>
            <a:br>
              <a:rPr lang="ru-RU" sz="2000" dirty="0" smtClean="0">
                <a:solidFill>
                  <a:schemeClr val="tx2">
                    <a:satMod val="200000"/>
                  </a:schemeClr>
                </a:solidFill>
                <a:latin typeface="Arial Narrow" pitchFamily="34" charset="0"/>
              </a:rPr>
            </a:br>
            <a:r>
              <a:rPr lang="ru-RU" sz="2000" dirty="0" smtClean="0">
                <a:latin typeface="Arial Narrow" pitchFamily="34" charset="0"/>
              </a:rPr>
              <a:t>Представительство Ростовской региональной общественной организации                                                                                       </a:t>
            </a:r>
            <a:r>
              <a:rPr lang="ru-RU" sz="2000" b="1" dirty="0" smtClean="0">
                <a:solidFill>
                  <a:srgbClr val="FFC000"/>
                </a:solidFill>
                <a:latin typeface="Arial Narrow" pitchFamily="34" charset="0"/>
              </a:rPr>
              <a:t>“Ростовское областное диабетическое общество”</a:t>
            </a:r>
            <a:br>
              <a:rPr lang="ru-RU" sz="2000" b="1" dirty="0" smtClean="0">
                <a:solidFill>
                  <a:srgbClr val="FFC000"/>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dirty="0" smtClean="0">
                <a:latin typeface="Arial Narrow" pitchFamily="34" charset="0"/>
              </a:rPr>
              <a:t> Общероссийская общественная организация инвалидов</a:t>
            </a:r>
            <a:r>
              <a:rPr lang="ru-RU" sz="2000" b="1" dirty="0" smtClean="0">
                <a:latin typeface="Arial Narrow" pitchFamily="34" charset="0"/>
              </a:rPr>
              <a:t> </a:t>
            </a:r>
            <a:r>
              <a:rPr lang="ru-RU" sz="2000" b="1" dirty="0" smtClean="0">
                <a:solidFill>
                  <a:srgbClr val="FFC000"/>
                </a:solidFill>
                <a:latin typeface="Arial Narrow" pitchFamily="34" charset="0"/>
              </a:rPr>
              <a:t>«Всероссийское ордена Трудового Красного Знамени общество слепых» </a:t>
            </a:r>
            <a:br>
              <a:rPr lang="ru-RU" sz="2000" b="1" dirty="0" smtClean="0">
                <a:solidFill>
                  <a:srgbClr val="FFC000"/>
                </a:solidFill>
                <a:latin typeface="Arial Narrow" pitchFamily="34" charset="0"/>
              </a:rPr>
            </a:br>
            <a:r>
              <a:rPr lang="ru-RU" sz="2000" dirty="0" smtClean="0">
                <a:solidFill>
                  <a:srgbClr val="00B0F0"/>
                </a:solidFill>
              </a:rPr>
              <a:t/>
            </a:r>
            <a:br>
              <a:rPr lang="ru-RU" sz="2000" dirty="0" smtClean="0">
                <a:solidFill>
                  <a:srgbClr val="00B0F0"/>
                </a:solidFill>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dirty="0" smtClean="0">
                <a:solidFill>
                  <a:schemeClr val="tx2">
                    <a:satMod val="200000"/>
                  </a:schemeClr>
                </a:solidFill>
                <a:latin typeface="Arial Narrow" pitchFamily="34" charset="0"/>
              </a:rPr>
              <a:t/>
            </a:r>
            <a:br>
              <a:rPr lang="ru-RU" sz="2000" dirty="0" smtClean="0">
                <a:solidFill>
                  <a:schemeClr val="tx2">
                    <a:satMod val="200000"/>
                  </a:schemeClr>
                </a:solidFill>
                <a:latin typeface="Arial Narrow" pitchFamily="34" charset="0"/>
              </a:rPr>
            </a:br>
            <a:r>
              <a:rPr lang="ru-RU" sz="2000" b="1" dirty="0" smtClean="0">
                <a:solidFill>
                  <a:schemeClr val="tx2"/>
                </a:solidFill>
                <a:latin typeface="Arial Narrow" pitchFamily="34" charset="0"/>
              </a:rPr>
              <a:t/>
            </a:r>
            <a:br>
              <a:rPr lang="ru-RU" sz="2000" b="1" dirty="0" smtClean="0">
                <a:solidFill>
                  <a:schemeClr val="tx2"/>
                </a:solidFill>
                <a:latin typeface="Arial Narrow" pitchFamily="34" charset="0"/>
              </a:rPr>
            </a:br>
            <a:r>
              <a:rPr lang="ru-RU" b="1" dirty="0" smtClean="0">
                <a:solidFill>
                  <a:srgbClr val="FFC000"/>
                </a:solidFill>
              </a:rPr>
              <a:t/>
            </a:r>
            <a:br>
              <a:rPr lang="ru-RU" b="1" dirty="0" smtClean="0">
                <a:solidFill>
                  <a:srgbClr val="FFC000"/>
                </a:solidFill>
              </a:rPr>
            </a:br>
            <a:endParaRPr lang="ru-RU" dirty="0"/>
          </a:p>
        </p:txBody>
      </p:sp>
      <p:pic>
        <p:nvPicPr>
          <p:cNvPr id="4098" name="Picture 2"/>
          <p:cNvPicPr>
            <a:picLocks noChangeAspect="1" noChangeArrowheads="1"/>
          </p:cNvPicPr>
          <p:nvPr/>
        </p:nvPicPr>
        <p:blipFill>
          <a:blip r:embed="rId2">
            <a:lum bright="10000" contrast="10000"/>
          </a:blip>
          <a:srcRect/>
          <a:stretch>
            <a:fillRect/>
          </a:stretch>
        </p:blipFill>
        <p:spPr bwMode="auto">
          <a:xfrm>
            <a:off x="428596" y="0"/>
            <a:ext cx="3738775" cy="2500306"/>
          </a:xfrm>
          <a:prstGeom prst="rect">
            <a:avLst/>
          </a:prstGeom>
          <a:ln>
            <a:noFill/>
          </a:ln>
          <a:effectLst>
            <a:softEdge rad="112500"/>
          </a:effectLst>
        </p:spPr>
      </p:pic>
      <p:pic>
        <p:nvPicPr>
          <p:cNvPr id="7" name="Содержимое 6" descr="v3rzKWKrSRg (1).jpg"/>
          <p:cNvPicPr>
            <a:picLocks noGrp="1" noChangeAspect="1"/>
          </p:cNvPicPr>
          <p:nvPr>
            <p:ph idx="1"/>
          </p:nvPr>
        </p:nvPicPr>
        <p:blipFill>
          <a:blip r:embed="rId3">
            <a:lum bright="10000" contrast="10000"/>
          </a:blip>
          <a:stretch>
            <a:fillRect/>
          </a:stretch>
        </p:blipFill>
        <p:spPr>
          <a:xfrm>
            <a:off x="714348" y="2000240"/>
            <a:ext cx="3643338" cy="2732503"/>
          </a:xfrm>
          <a:prstGeom prst="rect">
            <a:avLst/>
          </a:prstGeom>
          <a:ln>
            <a:noFill/>
          </a:ln>
          <a:effectLst>
            <a:softEdge rad="112500"/>
          </a:effectLst>
        </p:spPr>
      </p:pic>
      <p:pic>
        <p:nvPicPr>
          <p:cNvPr id="3" name="Picture 2" descr="C:\Users\Ирина\Pictures\Координационный Совет ОП 2016\2019\Тарасенко\6.12\KUPMoa65UIs.jpg"/>
          <p:cNvPicPr>
            <a:picLocks noChangeAspect="1" noChangeArrowheads="1"/>
          </p:cNvPicPr>
          <p:nvPr/>
        </p:nvPicPr>
        <p:blipFill>
          <a:blip r:embed="rId4" cstate="print"/>
          <a:srcRect/>
          <a:stretch>
            <a:fillRect/>
          </a:stretch>
        </p:blipFill>
        <p:spPr bwMode="auto">
          <a:xfrm>
            <a:off x="2214546" y="4643446"/>
            <a:ext cx="2952739" cy="2214554"/>
          </a:xfrm>
          <a:prstGeom prst="rect">
            <a:avLst/>
          </a:prstGeom>
          <a:noFill/>
        </p:spPr>
      </p:pic>
    </p:spTree>
  </p:cSld>
  <p:clrMapOvr>
    <a:masterClrMapping/>
  </p:clrMapOvr>
  <p:transition spd="slow" advTm="15725">
    <p:wheel spokes="3"/>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42852"/>
            <a:ext cx="3000396" cy="6357981"/>
          </a:xfrm>
        </p:spPr>
        <p:txBody>
          <a:bodyPr/>
          <a:lstStyle/>
          <a:p>
            <a:pPr algn="r"/>
            <a:r>
              <a:rPr lang="ru-RU" sz="2000" b="1" dirty="0" smtClean="0">
                <a:solidFill>
                  <a:schemeClr val="tx2"/>
                </a:solidFill>
                <a:latin typeface="Arial Narrow" pitchFamily="34" charset="0"/>
              </a:rPr>
              <a:t>Сектор по вопросам инвалидов и их законных представителей:</a:t>
            </a:r>
            <a:br>
              <a:rPr lang="ru-RU" sz="2000" b="1" dirty="0" smtClean="0">
                <a:solidFill>
                  <a:schemeClr val="tx2"/>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dirty="0" smtClean="0">
                <a:latin typeface="Arial Narrow" pitchFamily="34" charset="0"/>
              </a:rPr>
              <a:t>Общероссийская общественная организация инвалидов </a:t>
            </a:r>
            <a:r>
              <a:rPr lang="ru-RU" sz="2000" b="1" dirty="0" smtClean="0">
                <a:solidFill>
                  <a:srgbClr val="FFC000"/>
                </a:solidFill>
                <a:latin typeface="Arial Narrow" pitchFamily="34" charset="0"/>
              </a:rPr>
              <a:t>«Всероссийское общество глухих»</a:t>
            </a:r>
            <a:br>
              <a:rPr lang="ru-RU" sz="2000" b="1" dirty="0" smtClean="0">
                <a:solidFill>
                  <a:srgbClr val="FFC000"/>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dirty="0" smtClean="0"/>
              <a:t>Общественная организация инвалидов – колясочников г. Волгодонска                                  </a:t>
            </a:r>
            <a:r>
              <a:rPr lang="ru-RU" sz="2000" b="1" dirty="0" smtClean="0">
                <a:solidFill>
                  <a:srgbClr val="00B0F0"/>
                </a:solidFill>
              </a:rPr>
              <a:t>«Родник»</a:t>
            </a:r>
            <a:br>
              <a:rPr lang="ru-RU" sz="2000" b="1" dirty="0" smtClean="0">
                <a:solidFill>
                  <a:srgbClr val="00B0F0"/>
                </a:solidFill>
              </a:rPr>
            </a:br>
            <a:r>
              <a:rPr lang="ru-RU" sz="2000" b="1" dirty="0" smtClean="0">
                <a:solidFill>
                  <a:srgbClr val="00B0F0"/>
                </a:solidFill>
              </a:rPr>
              <a:t/>
            </a:r>
            <a:br>
              <a:rPr lang="ru-RU" sz="2000" b="1" dirty="0" smtClean="0">
                <a:solidFill>
                  <a:srgbClr val="00B0F0"/>
                </a:solidFill>
              </a:rPr>
            </a:br>
            <a:r>
              <a:rPr lang="ru-RU" sz="2000" dirty="0" smtClean="0">
                <a:latin typeface="Arial Narrow" pitchFamily="34" charset="0"/>
              </a:rPr>
              <a:t>Общественная организация                                                  </a:t>
            </a:r>
            <a:r>
              <a:rPr lang="ru-RU" sz="2000" b="1" dirty="0" smtClean="0">
                <a:solidFill>
                  <a:srgbClr val="FFC000"/>
                </a:solidFill>
                <a:latin typeface="Arial Narrow" pitchFamily="34" charset="0"/>
              </a:rPr>
              <a:t>«Общество жертв, пострадавших от политических репрессий»</a:t>
            </a:r>
            <a:r>
              <a:rPr lang="ru-RU" sz="2000" dirty="0" smtClean="0">
                <a:solidFill>
                  <a:srgbClr val="FFC000"/>
                </a:solidFill>
                <a:latin typeface="Arial Narrow" pitchFamily="34" charset="0"/>
              </a:rPr>
              <a:t/>
            </a:r>
            <a:br>
              <a:rPr lang="ru-RU" sz="2000" dirty="0" smtClean="0">
                <a:solidFill>
                  <a:srgbClr val="FFC000"/>
                </a:solidFill>
                <a:latin typeface="Arial Narrow" pitchFamily="34" charset="0"/>
              </a:rPr>
            </a:br>
            <a:r>
              <a:rPr lang="ru-RU" sz="2000" b="1" dirty="0" smtClean="0">
                <a:solidFill>
                  <a:schemeClr val="tx2"/>
                </a:solidFill>
                <a:latin typeface="Arial Narrow" pitchFamily="34" charset="0"/>
              </a:rPr>
              <a:t/>
            </a:r>
            <a:br>
              <a:rPr lang="ru-RU" sz="2000" b="1" dirty="0" smtClean="0">
                <a:solidFill>
                  <a:schemeClr val="tx2"/>
                </a:solidFill>
                <a:latin typeface="Arial Narrow" pitchFamily="34" charset="0"/>
              </a:rPr>
            </a:br>
            <a:endParaRPr lang="ru-RU" sz="2000" dirty="0"/>
          </a:p>
        </p:txBody>
      </p:sp>
      <p:pic>
        <p:nvPicPr>
          <p:cNvPr id="5" name="Picture 3" descr="C:\Users\Ирина\Pictures\Координационный Совет ОП 2016\Тарасенко\fot2479.jpg"/>
          <p:cNvPicPr>
            <a:picLocks noChangeAspect="1" noChangeArrowheads="1"/>
          </p:cNvPicPr>
          <p:nvPr/>
        </p:nvPicPr>
        <p:blipFill>
          <a:blip r:embed="rId2"/>
          <a:srcRect/>
          <a:stretch>
            <a:fillRect/>
          </a:stretch>
        </p:blipFill>
        <p:spPr bwMode="auto">
          <a:xfrm>
            <a:off x="4214810" y="2357430"/>
            <a:ext cx="3393273" cy="2262182"/>
          </a:xfrm>
          <a:prstGeom prst="rect">
            <a:avLst/>
          </a:prstGeom>
          <a:noFill/>
        </p:spPr>
      </p:pic>
      <p:pic>
        <p:nvPicPr>
          <p:cNvPr id="7" name="Picture 8" descr="IMG_0060"/>
          <p:cNvPicPr>
            <a:picLocks noChangeAspect="1" noChangeArrowheads="1"/>
          </p:cNvPicPr>
          <p:nvPr/>
        </p:nvPicPr>
        <p:blipFill>
          <a:blip r:embed="rId3" cstate="print"/>
          <a:srcRect/>
          <a:stretch>
            <a:fillRect/>
          </a:stretch>
        </p:blipFill>
        <p:spPr bwMode="auto">
          <a:xfrm>
            <a:off x="5929322" y="4572008"/>
            <a:ext cx="3047990" cy="2285992"/>
          </a:xfrm>
          <a:prstGeom prst="rect">
            <a:avLst/>
          </a:prstGeom>
          <a:noFill/>
        </p:spPr>
      </p:pic>
      <p:pic>
        <p:nvPicPr>
          <p:cNvPr id="8" name="Содержимое 7" descr="i1x_wW26oLQ.jpg"/>
          <p:cNvPicPr>
            <a:picLocks noGrp="1" noChangeAspect="1"/>
          </p:cNvPicPr>
          <p:nvPr>
            <p:ph idx="1"/>
          </p:nvPr>
        </p:nvPicPr>
        <p:blipFill>
          <a:blip r:embed="rId4"/>
          <a:stretch>
            <a:fillRect/>
          </a:stretch>
        </p:blipFill>
        <p:spPr>
          <a:xfrm>
            <a:off x="3643306" y="214290"/>
            <a:ext cx="3000396" cy="2250297"/>
          </a:xfrm>
          <a:prstGeom prst="rect">
            <a:avLst/>
          </a:prstGeom>
          <a:ln>
            <a:noFill/>
          </a:ln>
          <a:effectLst>
            <a:softEdge rad="112500"/>
          </a:effectLst>
        </p:spPr>
      </p:pic>
    </p:spTree>
  </p:cSld>
  <p:clrMapOvr>
    <a:masterClrMapping/>
  </p:clrMapOvr>
  <p:transition spd="slow" advTm="15226">
    <p:wheel spokes="3"/>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48" y="214290"/>
            <a:ext cx="4400552" cy="6357981"/>
          </a:xfrm>
        </p:spPr>
        <p:txBody>
          <a:bodyPr/>
          <a:lstStyle/>
          <a:p>
            <a:r>
              <a:rPr lang="ru-RU" sz="2400" b="1" dirty="0" smtClean="0">
                <a:latin typeface="Arial Narrow" pitchFamily="34" charset="0"/>
              </a:rPr>
              <a:t>Сектор по вопросам ЖКХ и ТОС:</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000" dirty="0" smtClean="0">
                <a:latin typeface="Arial Narrow" pitchFamily="34" charset="0"/>
              </a:rPr>
              <a:t>Орган общественного самоуправления </a:t>
            </a:r>
            <a:r>
              <a:rPr lang="ru-RU" sz="2000" b="1" dirty="0" smtClean="0">
                <a:latin typeface="Arial Narrow" pitchFamily="34" charset="0"/>
              </a:rPr>
              <a:t>“</a:t>
            </a:r>
            <a:r>
              <a:rPr lang="ru-RU" sz="2000" b="1" dirty="0" smtClean="0">
                <a:solidFill>
                  <a:srgbClr val="FFC000"/>
                </a:solidFill>
                <a:latin typeface="Arial Narrow" pitchFamily="34" charset="0"/>
              </a:rPr>
              <a:t>Городской совет представителей собственников помещений в многоквартирных домах”</a:t>
            </a:r>
            <a:br>
              <a:rPr lang="ru-RU" sz="2000" b="1" dirty="0" smtClean="0">
                <a:solidFill>
                  <a:srgbClr val="FFC000"/>
                </a:solidFill>
                <a:latin typeface="Arial Narrow" pitchFamily="34" charset="0"/>
              </a:rPr>
            </a:br>
            <a:r>
              <a:rPr lang="ru-RU" sz="2000" b="1" dirty="0" smtClean="0">
                <a:latin typeface="Arial Narrow" pitchFamily="34" charset="0"/>
              </a:rPr>
              <a:t/>
            </a:r>
            <a:br>
              <a:rPr lang="ru-RU" sz="2000" b="1" dirty="0" smtClean="0">
                <a:latin typeface="Arial Narrow" pitchFamily="34" charset="0"/>
              </a:rPr>
            </a:br>
            <a:r>
              <a:rPr lang="ru-RU" sz="2000" dirty="0" smtClean="0">
                <a:latin typeface="Arial Narrow" pitchFamily="34" charset="0"/>
              </a:rPr>
              <a:t>ТСЖ «Надежда»</a:t>
            </a:r>
            <a:r>
              <a:rPr lang="ru-RU" sz="2000" b="1" dirty="0" smtClean="0"/>
              <a:t/>
            </a:r>
            <a:br>
              <a:rPr lang="ru-RU" sz="2000" b="1" dirty="0" smtClean="0"/>
            </a:br>
            <a:r>
              <a:rPr lang="ru-RU" sz="2000" dirty="0" smtClean="0">
                <a:latin typeface="Arial Narrow" pitchFamily="34" charset="0"/>
              </a:rPr>
              <a:t>ТСЖ «Домостроитель»</a:t>
            </a:r>
            <a:br>
              <a:rPr lang="ru-RU" sz="2000" dirty="0" smtClean="0">
                <a:latin typeface="Arial Narrow" pitchFamily="34" charset="0"/>
              </a:rPr>
            </a:br>
            <a:r>
              <a:rPr lang="ru-RU" sz="2000" dirty="0" smtClean="0"/>
              <a:t>ТСЖ «Дружба »</a:t>
            </a:r>
            <a:br>
              <a:rPr lang="ru-RU" sz="2000" dirty="0" smtClean="0"/>
            </a:br>
            <a:r>
              <a:rPr lang="ru-RU" sz="2000" dirty="0" smtClean="0"/>
              <a:t>ТСЖ «</a:t>
            </a:r>
            <a:r>
              <a:rPr lang="ru-RU" sz="2000" dirty="0" err="1" smtClean="0"/>
              <a:t>Данко</a:t>
            </a:r>
            <a:r>
              <a:rPr lang="ru-RU" sz="2000" dirty="0" smtClean="0"/>
              <a:t> »</a:t>
            </a:r>
            <a:br>
              <a:rPr lang="ru-RU" sz="2000" dirty="0" smtClean="0"/>
            </a:br>
            <a:r>
              <a:rPr lang="ru-RU" sz="2000" dirty="0" smtClean="0"/>
              <a:t>ТСЖ «Лотос »</a:t>
            </a:r>
            <a:br>
              <a:rPr lang="ru-RU" sz="2000" dirty="0" smtClean="0"/>
            </a:br>
            <a:r>
              <a:rPr lang="ru-RU" sz="2000" b="1" dirty="0" smtClean="0">
                <a:latin typeface="Arial Narrow" pitchFamily="34" charset="0"/>
              </a:rPr>
              <a:t/>
            </a:r>
            <a:br>
              <a:rPr lang="ru-RU" sz="2000" b="1" dirty="0" smtClean="0">
                <a:latin typeface="Arial Narrow" pitchFamily="34" charset="0"/>
              </a:rPr>
            </a:br>
            <a:r>
              <a:rPr lang="ru-RU" sz="2000" dirty="0" err="1" smtClean="0">
                <a:latin typeface="Arial Narrow" pitchFamily="34" charset="0"/>
              </a:rPr>
              <a:t>Волгодонская</a:t>
            </a:r>
            <a:r>
              <a:rPr lang="ru-RU" sz="2000" dirty="0" smtClean="0">
                <a:latin typeface="Arial Narrow" pitchFamily="34" charset="0"/>
              </a:rPr>
              <a:t> городская общественная организация </a:t>
            </a:r>
            <a:r>
              <a:rPr lang="ru-RU" sz="2000" b="1" dirty="0" smtClean="0">
                <a:latin typeface="Arial Narrow" pitchFamily="34" charset="0"/>
              </a:rPr>
              <a:t>«Союз защиты прав собственников, вкладчиков и акционеров»</a:t>
            </a:r>
            <a:br>
              <a:rPr lang="ru-RU" sz="2000" b="1" dirty="0" smtClean="0">
                <a:latin typeface="Arial Narrow" pitchFamily="34" charset="0"/>
              </a:rPr>
            </a:br>
            <a:r>
              <a:rPr lang="ru-RU" sz="2000" b="1" dirty="0" smtClean="0">
                <a:latin typeface="Arial Narrow" pitchFamily="34" charset="0"/>
              </a:rPr>
              <a:t/>
            </a:r>
            <a:br>
              <a:rPr lang="ru-RU" sz="2000" b="1" dirty="0" smtClean="0">
                <a:latin typeface="Arial Narrow" pitchFamily="34" charset="0"/>
              </a:rPr>
            </a:br>
            <a:r>
              <a:rPr lang="ru-RU" sz="2000" dirty="0" smtClean="0">
                <a:latin typeface="Arial Narrow" pitchFamily="34" charset="0"/>
              </a:rPr>
              <a:t>Некоммерческое партнерство “</a:t>
            </a:r>
            <a:r>
              <a:rPr lang="ru-RU" sz="2000" b="1" dirty="0" err="1" smtClean="0">
                <a:solidFill>
                  <a:srgbClr val="FFC000"/>
                </a:solidFill>
                <a:latin typeface="Arial Narrow" pitchFamily="34" charset="0"/>
              </a:rPr>
              <a:t>Волгодонская</a:t>
            </a:r>
            <a:r>
              <a:rPr lang="ru-RU" sz="2000" b="1" dirty="0" smtClean="0">
                <a:solidFill>
                  <a:srgbClr val="FFC000"/>
                </a:solidFill>
                <a:latin typeface="Arial Narrow" pitchFamily="34" charset="0"/>
              </a:rPr>
              <a:t> ассоциация собственников жилья”</a:t>
            </a:r>
            <a:endParaRPr lang="ru-RU" sz="2000" dirty="0">
              <a:solidFill>
                <a:srgbClr val="FFC000"/>
              </a:solidFill>
              <a:latin typeface="Arial Narrow" pitchFamily="34" charset="0"/>
            </a:endParaRPr>
          </a:p>
        </p:txBody>
      </p:sp>
      <p:pic>
        <p:nvPicPr>
          <p:cNvPr id="53250" name="Picture 2" descr="C:\Users\Ирина\Pictures\Координационный Совет ОП 2016\профсоюзы\tszh.jpg"/>
          <p:cNvPicPr>
            <a:picLocks noGrp="1" noChangeAspect="1" noChangeArrowheads="1"/>
          </p:cNvPicPr>
          <p:nvPr>
            <p:ph idx="1"/>
          </p:nvPr>
        </p:nvPicPr>
        <p:blipFill>
          <a:blip r:embed="rId3"/>
          <a:srcRect/>
          <a:stretch>
            <a:fillRect/>
          </a:stretch>
        </p:blipFill>
        <p:spPr bwMode="auto">
          <a:xfrm>
            <a:off x="857224" y="428604"/>
            <a:ext cx="3000396" cy="2250296"/>
          </a:xfrm>
          <a:prstGeom prst="rect">
            <a:avLst/>
          </a:prstGeom>
          <a:noFill/>
        </p:spPr>
      </p:pic>
      <p:pic>
        <p:nvPicPr>
          <p:cNvPr id="53251" name="Picture 3" descr="C:\Users\Ирина\Pictures\Координационный Совет ОП 2016\профсоюзы\IMG_2437.jpg"/>
          <p:cNvPicPr>
            <a:picLocks noChangeAspect="1" noChangeArrowheads="1"/>
          </p:cNvPicPr>
          <p:nvPr/>
        </p:nvPicPr>
        <p:blipFill>
          <a:blip r:embed="rId4" cstate="print"/>
          <a:srcRect/>
          <a:stretch>
            <a:fillRect/>
          </a:stretch>
        </p:blipFill>
        <p:spPr bwMode="auto">
          <a:xfrm>
            <a:off x="642910" y="3357562"/>
            <a:ext cx="3357554" cy="2518166"/>
          </a:xfrm>
          <a:prstGeom prst="rect">
            <a:avLst/>
          </a:prstGeom>
          <a:noFill/>
        </p:spPr>
      </p:pic>
    </p:spTree>
  </p:cSld>
  <p:clrMapOvr>
    <a:masterClrMapping/>
  </p:clrMapOvr>
  <p:transition spd="slow" advTm="15054">
    <p:wheel spokes="3"/>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642910" y="214290"/>
            <a:ext cx="3214710" cy="6143667"/>
          </a:xfrm>
        </p:spPr>
        <p:txBody>
          <a:bodyPr/>
          <a:lstStyle/>
          <a:p>
            <a:pPr algn="r" eaLnBrk="1" fontAlgn="auto" hangingPunct="1">
              <a:spcAft>
                <a:spcPts val="0"/>
              </a:spcAft>
              <a:defRPr/>
            </a:pPr>
            <a:r>
              <a:rPr lang="ru-RU" sz="2200" b="1" dirty="0" smtClean="0"/>
              <a:t>Сектор по защите прав потребителей:</a:t>
            </a:r>
            <a:br>
              <a:rPr lang="ru-RU" sz="2200" b="1" dirty="0" smtClean="0"/>
            </a:br>
            <a:r>
              <a:rPr lang="ru-RU" sz="2200" dirty="0" smtClean="0">
                <a:solidFill>
                  <a:srgbClr val="FFC000"/>
                </a:solidFill>
              </a:rPr>
              <a:t>МСОО</a:t>
            </a:r>
            <a:r>
              <a:rPr lang="ru-RU" sz="2200" b="1" dirty="0" smtClean="0">
                <a:solidFill>
                  <a:srgbClr val="FFC000"/>
                </a:solidFill>
              </a:rPr>
              <a:t> “Федерация обществ потребителей Южного региона”;</a:t>
            </a:r>
            <a:br>
              <a:rPr lang="ru-RU" sz="2200" b="1" dirty="0" smtClean="0">
                <a:solidFill>
                  <a:srgbClr val="FFC000"/>
                </a:solidFill>
              </a:rPr>
            </a:br>
            <a:r>
              <a:rPr lang="ru-RU" sz="2200" b="1" dirty="0" smtClean="0"/>
              <a:t>ГО</a:t>
            </a:r>
            <a:r>
              <a:rPr lang="en-US" sz="2200" b="1" dirty="0" smtClean="0"/>
              <a:t>O «</a:t>
            </a:r>
            <a:r>
              <a:rPr lang="ru-RU" sz="2200" b="1" dirty="0" err="1" smtClean="0"/>
              <a:t>Волгодонская</a:t>
            </a:r>
            <a:r>
              <a:rPr lang="ru-RU" sz="2200" b="1" dirty="0" smtClean="0"/>
              <a:t> ассоциация потребителей»;</a:t>
            </a:r>
            <a:br>
              <a:rPr lang="ru-RU" sz="2200" b="1" dirty="0" smtClean="0"/>
            </a:br>
            <a:r>
              <a:rPr lang="ru-RU" sz="2200" b="1" dirty="0" err="1" smtClean="0">
                <a:solidFill>
                  <a:srgbClr val="00B0F0"/>
                </a:solidFill>
              </a:rPr>
              <a:t>Волгодонское</a:t>
            </a:r>
            <a:r>
              <a:rPr lang="ru-RU" sz="2200" b="1" dirty="0" smtClean="0">
                <a:solidFill>
                  <a:srgbClr val="00B0F0"/>
                </a:solidFill>
              </a:rPr>
              <a:t> городское общественное движение «За права автомобилистов»</a:t>
            </a:r>
            <a:br>
              <a:rPr lang="ru-RU" sz="2200" b="1" dirty="0" smtClean="0">
                <a:solidFill>
                  <a:srgbClr val="00B0F0"/>
                </a:solidFill>
              </a:rPr>
            </a:br>
            <a:r>
              <a:rPr lang="ru-RU" sz="2200" dirty="0" err="1" smtClean="0"/>
              <a:t>Волгодонское</a:t>
            </a:r>
            <a:r>
              <a:rPr lang="ru-RU" sz="2200" dirty="0" smtClean="0"/>
              <a:t> городское общественное движение “</a:t>
            </a:r>
            <a:r>
              <a:rPr lang="ru-RU" sz="2200" b="1" dirty="0" smtClean="0"/>
              <a:t>За безопасность детей на дорогах”</a:t>
            </a:r>
            <a:br>
              <a:rPr lang="ru-RU" sz="2200" b="1" dirty="0" smtClean="0"/>
            </a:br>
            <a:r>
              <a:rPr lang="ru-RU" sz="2400" b="1" dirty="0" smtClean="0">
                <a:solidFill>
                  <a:srgbClr val="FFC000"/>
                </a:solidFill>
              </a:rPr>
              <a:t/>
            </a:r>
            <a:br>
              <a:rPr lang="ru-RU" sz="2400" b="1" dirty="0" smtClean="0">
                <a:solidFill>
                  <a:srgbClr val="FFC000"/>
                </a:solidFill>
              </a:rPr>
            </a:br>
            <a:endParaRPr lang="ru-RU" sz="2400" dirty="0" smtClean="0">
              <a:solidFill>
                <a:srgbClr val="FFC000"/>
              </a:solidFill>
              <a:latin typeface="Arial Narrow" pitchFamily="34" charset="0"/>
            </a:endParaRPr>
          </a:p>
        </p:txBody>
      </p:sp>
      <p:pic>
        <p:nvPicPr>
          <p:cNvPr id="4" name="Содержимое 3" descr="DSC04562.JPG"/>
          <p:cNvPicPr>
            <a:picLocks noGrp="1" noChangeAspect="1"/>
          </p:cNvPicPr>
          <p:nvPr>
            <p:ph idx="1"/>
          </p:nvPr>
        </p:nvPicPr>
        <p:blipFill>
          <a:blip r:embed="rId2" cstate="print"/>
          <a:stretch>
            <a:fillRect/>
          </a:stretch>
        </p:blipFill>
        <p:spPr>
          <a:xfrm>
            <a:off x="4071934" y="0"/>
            <a:ext cx="3000396" cy="2250298"/>
          </a:xfrm>
        </p:spPr>
      </p:pic>
      <p:pic>
        <p:nvPicPr>
          <p:cNvPr id="28676" name="Picture 4" descr="http://img-fotki.yandex.ru/get/4417/111355253.9/0_5f8b0_e61cf6c0_M.jpg"/>
          <p:cNvPicPr>
            <a:picLocks noChangeAspect="1" noChangeArrowheads="1"/>
          </p:cNvPicPr>
          <p:nvPr/>
        </p:nvPicPr>
        <p:blipFill>
          <a:blip r:embed="rId3"/>
          <a:srcRect/>
          <a:stretch>
            <a:fillRect/>
          </a:stretch>
        </p:blipFill>
        <p:spPr bwMode="auto">
          <a:xfrm>
            <a:off x="4786314" y="2285992"/>
            <a:ext cx="3000396" cy="2000264"/>
          </a:xfrm>
          <a:prstGeom prst="rect">
            <a:avLst/>
          </a:prstGeom>
          <a:noFill/>
        </p:spPr>
      </p:pic>
      <p:pic>
        <p:nvPicPr>
          <p:cNvPr id="22530" name="Picture 2" descr="http://img.youtube.com/vi/8JTjZu8QV9Q/0.jpg"/>
          <p:cNvPicPr>
            <a:picLocks noChangeAspect="1" noChangeArrowheads="1"/>
          </p:cNvPicPr>
          <p:nvPr/>
        </p:nvPicPr>
        <p:blipFill>
          <a:blip r:embed="rId4"/>
          <a:srcRect/>
          <a:stretch>
            <a:fillRect/>
          </a:stretch>
        </p:blipFill>
        <p:spPr bwMode="auto">
          <a:xfrm>
            <a:off x="5929322" y="4500570"/>
            <a:ext cx="2952770" cy="2214578"/>
          </a:xfrm>
          <a:prstGeom prst="rect">
            <a:avLst/>
          </a:prstGeom>
          <a:ln>
            <a:noFill/>
          </a:ln>
          <a:effectLst>
            <a:softEdge rad="112500"/>
          </a:effectLst>
        </p:spPr>
      </p:pic>
    </p:spTree>
  </p:cSld>
  <p:clrMapOvr>
    <a:masterClrMapping/>
  </p:clrMapOvr>
  <p:transition spd="slow" advClick="0" advTm="15257">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43570" y="214290"/>
            <a:ext cx="3500430" cy="6500857"/>
          </a:xfrm>
        </p:spPr>
        <p:txBody>
          <a:bodyPr rtlCol="0">
            <a:normAutofit fontScale="90000"/>
          </a:bodyPr>
          <a:lstStyle/>
          <a:p>
            <a:pPr eaLnBrk="1" fontAlgn="auto" hangingPunct="1">
              <a:spcAft>
                <a:spcPts val="0"/>
              </a:spcAft>
              <a:defRPr/>
            </a:pPr>
            <a:r>
              <a:rPr lang="ru-RU" sz="2800" b="1" dirty="0" smtClean="0"/>
              <a:t>Сектор по вопросам бизнеса:</a:t>
            </a:r>
            <a:br>
              <a:rPr lang="ru-RU" sz="2800" b="1" dirty="0" smtClean="0"/>
            </a:br>
            <a:r>
              <a:rPr lang="ru-RU" sz="2800" b="1" dirty="0" smtClean="0"/>
              <a:t/>
            </a:r>
            <a:br>
              <a:rPr lang="ru-RU" sz="2800" b="1" dirty="0" smtClean="0"/>
            </a:br>
            <a:r>
              <a:rPr lang="ru-RU" sz="2400" dirty="0" smtClean="0">
                <a:latin typeface="Arial Narrow" pitchFamily="34" charset="0"/>
              </a:rPr>
              <a:t>НО </a:t>
            </a:r>
            <a:r>
              <a:rPr lang="ru-RU" sz="2400" dirty="0" smtClean="0">
                <a:solidFill>
                  <a:srgbClr val="FFC000"/>
                </a:solidFill>
                <a:latin typeface="Arial Narrow" pitchFamily="34" charset="0"/>
              </a:rPr>
              <a:t>«</a:t>
            </a:r>
            <a:r>
              <a:rPr lang="ru-RU" sz="2400" b="1" dirty="0" smtClean="0">
                <a:solidFill>
                  <a:srgbClr val="FFC000"/>
                </a:solidFill>
                <a:latin typeface="Arial Narrow" pitchFamily="34" charset="0"/>
              </a:rPr>
              <a:t>Ассоциация строительных организаций»</a:t>
            </a:r>
            <a:r>
              <a:rPr lang="ru-RU" sz="2400" dirty="0" smtClean="0">
                <a:solidFill>
                  <a:srgbClr val="FFC000"/>
                </a:solidFill>
                <a:latin typeface="Arial Narrow" pitchFamily="34" charset="0"/>
              </a:rPr>
              <a:t> </a:t>
            </a:r>
            <a:r>
              <a:rPr lang="ru-RU" sz="2400" dirty="0" smtClean="0">
                <a:latin typeface="Arial Narrow" pitchFamily="34" charset="0"/>
              </a:rPr>
              <a:t>(АСО);</a:t>
            </a:r>
            <a:br>
              <a:rPr lang="ru-RU" sz="2400" dirty="0" smtClean="0">
                <a:latin typeface="Arial Narrow" pitchFamily="34" charset="0"/>
              </a:rPr>
            </a:br>
            <a:r>
              <a:rPr lang="ru-RU" sz="2400" dirty="0" smtClean="0">
                <a:latin typeface="Arial Narrow" pitchFamily="34" charset="0"/>
              </a:rPr>
              <a:t> </a:t>
            </a:r>
            <a:r>
              <a:rPr lang="ru-RU" sz="2400" dirty="0" err="1" smtClean="0">
                <a:latin typeface="Arial Narrow" pitchFamily="34" charset="0"/>
              </a:rPr>
              <a:t>Волгодонское</a:t>
            </a:r>
            <a:r>
              <a:rPr lang="ru-RU" sz="2400" dirty="0" smtClean="0">
                <a:latin typeface="Arial Narrow" pitchFamily="34" charset="0"/>
              </a:rPr>
              <a:t> отделение общественной организации малого и среднего бизнеса </a:t>
            </a:r>
            <a:r>
              <a:rPr lang="ru-RU" sz="2700" b="1" dirty="0" smtClean="0">
                <a:solidFill>
                  <a:srgbClr val="C00000"/>
                </a:solidFill>
                <a:latin typeface="Arial Narrow" pitchFamily="34" charset="0"/>
              </a:rPr>
              <a:t>«ОПОРА РОССИИ» ;</a:t>
            </a:r>
            <a:r>
              <a:rPr lang="ru-RU" sz="2700" b="1" dirty="0" smtClean="0">
                <a:latin typeface="Arial Narrow" pitchFamily="34" charset="0"/>
              </a:rPr>
              <a:t/>
            </a:r>
            <a:br>
              <a:rPr lang="ru-RU" sz="2700" b="1" dirty="0" smtClean="0">
                <a:latin typeface="Arial Narrow" pitchFamily="34" charset="0"/>
              </a:rPr>
            </a:br>
            <a:r>
              <a:rPr lang="ru-RU" sz="2700" dirty="0" smtClean="0">
                <a:latin typeface="Arial Narrow" pitchFamily="34" charset="0"/>
              </a:rPr>
              <a:t> Всероссийское общество изобретателей и рационализаторов </a:t>
            </a:r>
            <a:r>
              <a:rPr lang="ru-RU" sz="2700" b="1" dirty="0" smtClean="0">
                <a:solidFill>
                  <a:srgbClr val="FFC000"/>
                </a:solidFill>
                <a:latin typeface="Arial Narrow" pitchFamily="34" charset="0"/>
              </a:rPr>
              <a:t>“</a:t>
            </a:r>
            <a:r>
              <a:rPr lang="ru-RU" sz="2700" b="1" dirty="0" err="1" smtClean="0">
                <a:solidFill>
                  <a:srgbClr val="FFC000"/>
                </a:solidFill>
                <a:latin typeface="Arial Narrow" pitchFamily="34" charset="0"/>
              </a:rPr>
              <a:t>Волгодонский</a:t>
            </a:r>
            <a:r>
              <a:rPr lang="ru-RU" sz="2700" b="1" dirty="0" smtClean="0">
                <a:solidFill>
                  <a:srgbClr val="FFC000"/>
                </a:solidFill>
                <a:latin typeface="Arial Narrow" pitchFamily="34" charset="0"/>
              </a:rPr>
              <a:t> региональный совет ВОИР”;</a:t>
            </a:r>
            <a:r>
              <a:rPr lang="ru-RU" sz="2700" b="1" dirty="0" smtClean="0">
                <a:latin typeface="Arial Narrow" pitchFamily="34" charset="0"/>
              </a:rPr>
              <a:t/>
            </a:r>
            <a:br>
              <a:rPr lang="ru-RU" sz="2700" b="1" dirty="0" smtClean="0">
                <a:latin typeface="Arial Narrow" pitchFamily="34" charset="0"/>
              </a:rPr>
            </a:br>
            <a:r>
              <a:rPr lang="ru-RU" sz="2700" dirty="0" smtClean="0">
                <a:latin typeface="Arial Narrow" pitchFamily="34" charset="0"/>
              </a:rPr>
              <a:t> </a:t>
            </a:r>
            <a:r>
              <a:rPr lang="en-US" sz="2400" dirty="0" smtClean="0"/>
              <a:t>OOO </a:t>
            </a:r>
            <a:r>
              <a:rPr lang="ru-RU" sz="2400" dirty="0" smtClean="0"/>
              <a:t>Консультационный Центр</a:t>
            </a:r>
            <a:r>
              <a:rPr lang="ru-RU" sz="2400" b="1" dirty="0" smtClean="0"/>
              <a:t> </a:t>
            </a:r>
            <a:r>
              <a:rPr lang="ru-RU" sz="2400" b="1" dirty="0" smtClean="0">
                <a:solidFill>
                  <a:srgbClr val="C00000"/>
                </a:solidFill>
              </a:rPr>
              <a:t>“Партнер-Консалтинг</a:t>
            </a:r>
            <a:r>
              <a:rPr lang="ru-RU" sz="2400" dirty="0" smtClean="0">
                <a:solidFill>
                  <a:srgbClr val="C00000"/>
                </a:solidFill>
              </a:rPr>
              <a:t>” </a:t>
            </a:r>
            <a:r>
              <a:rPr lang="ru-RU" sz="2700" dirty="0" smtClean="0">
                <a:latin typeface="Arial Narrow" pitchFamily="34" charset="0"/>
              </a:rPr>
              <a:t/>
            </a:r>
            <a:br>
              <a:rPr lang="ru-RU" sz="2700" dirty="0" smtClean="0">
                <a:latin typeface="Arial Narrow" pitchFamily="34" charset="0"/>
              </a:rPr>
            </a:br>
            <a:r>
              <a:rPr lang="ru-RU" sz="2700" dirty="0" smtClean="0">
                <a:latin typeface="Arial Narrow" pitchFamily="34" charset="0"/>
              </a:rPr>
              <a:t> </a:t>
            </a:r>
            <a:r>
              <a:rPr lang="ru-RU" sz="2800" b="1" dirty="0" smtClean="0"/>
              <a:t/>
            </a:r>
            <a:br>
              <a:rPr lang="ru-RU" sz="2800" b="1" dirty="0" smtClean="0"/>
            </a:br>
            <a:endParaRPr lang="ru-RU" sz="2800" dirty="0">
              <a:solidFill>
                <a:schemeClr val="tx2">
                  <a:satMod val="200000"/>
                </a:schemeClr>
              </a:solidFill>
              <a:latin typeface="Arial Narrow" pitchFamily="34" charset="0"/>
            </a:endParaRPr>
          </a:p>
        </p:txBody>
      </p:sp>
      <p:pic>
        <p:nvPicPr>
          <p:cNvPr id="27655" name="Picture 7" descr="https://volgodonsk.pro/upload/004/u498/031/04efed2d.jpg"/>
          <p:cNvPicPr>
            <a:picLocks noChangeAspect="1" noChangeArrowheads="1"/>
          </p:cNvPicPr>
          <p:nvPr/>
        </p:nvPicPr>
        <p:blipFill>
          <a:blip r:embed="rId2" cstate="print"/>
          <a:srcRect/>
          <a:stretch>
            <a:fillRect/>
          </a:stretch>
        </p:blipFill>
        <p:spPr bwMode="auto">
          <a:xfrm>
            <a:off x="714348" y="4286256"/>
            <a:ext cx="3357586" cy="2239485"/>
          </a:xfrm>
          <a:prstGeom prst="rect">
            <a:avLst/>
          </a:prstGeom>
          <a:ln>
            <a:noFill/>
          </a:ln>
          <a:effectLst>
            <a:softEdge rad="112500"/>
          </a:effectLst>
        </p:spPr>
      </p:pic>
      <p:pic>
        <p:nvPicPr>
          <p:cNvPr id="8" name="Содержимое 7" descr="IMG-20190316-WA0001.jpg"/>
          <p:cNvPicPr>
            <a:picLocks noGrp="1" noChangeAspect="1"/>
          </p:cNvPicPr>
          <p:nvPr>
            <p:ph idx="1"/>
          </p:nvPr>
        </p:nvPicPr>
        <p:blipFill>
          <a:blip r:embed="rId3"/>
          <a:stretch>
            <a:fillRect/>
          </a:stretch>
        </p:blipFill>
        <p:spPr>
          <a:xfrm>
            <a:off x="500033" y="0"/>
            <a:ext cx="3619493" cy="2714620"/>
          </a:xfrm>
          <a:prstGeom prst="rect">
            <a:avLst/>
          </a:prstGeom>
          <a:ln>
            <a:noFill/>
          </a:ln>
          <a:effectLst>
            <a:softEdge rad="112500"/>
          </a:effectLst>
        </p:spPr>
      </p:pic>
      <p:pic>
        <p:nvPicPr>
          <p:cNvPr id="5124" name="Picture 4" descr="https://rostov.ru/Images/comments/2012/03/27/171420/RightsDefender-25_03_12--4.jpg"/>
          <p:cNvPicPr>
            <a:picLocks noChangeAspect="1" noChangeArrowheads="1"/>
          </p:cNvPicPr>
          <p:nvPr/>
        </p:nvPicPr>
        <p:blipFill>
          <a:blip r:embed="rId4"/>
          <a:srcRect/>
          <a:stretch>
            <a:fillRect/>
          </a:stretch>
        </p:blipFill>
        <p:spPr bwMode="auto">
          <a:xfrm>
            <a:off x="2285984" y="2428868"/>
            <a:ext cx="3214709" cy="2143140"/>
          </a:xfrm>
          <a:prstGeom prst="rect">
            <a:avLst/>
          </a:prstGeom>
          <a:ln>
            <a:noFill/>
          </a:ln>
          <a:effectLst>
            <a:softEdge rad="112500"/>
          </a:effectLst>
        </p:spPr>
      </p:pic>
    </p:spTree>
  </p:cSld>
  <p:clrMapOvr>
    <a:masterClrMapping/>
  </p:clrMapOvr>
  <p:transition spd="slow" advClick="0" advTm="15163">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4371975" cy="5857875"/>
          </a:xfrm>
        </p:spPr>
        <p:txBody>
          <a:bodyPr rtlCol="0">
            <a:normAutofit/>
          </a:bodyPr>
          <a:lstStyle/>
          <a:p>
            <a:pPr algn="r" eaLnBrk="1" fontAlgn="auto" hangingPunct="1">
              <a:spcAft>
                <a:spcPts val="0"/>
              </a:spcAft>
              <a:defRPr/>
            </a:pPr>
            <a:r>
              <a:rPr lang="ru-RU" sz="2800" dirty="0" smtClean="0">
                <a:solidFill>
                  <a:schemeClr val="tx2">
                    <a:satMod val="200000"/>
                  </a:schemeClr>
                </a:solidFill>
                <a:latin typeface="Arial Narrow" pitchFamily="34" charset="0"/>
              </a:rPr>
              <a:t/>
            </a:r>
            <a:br>
              <a:rPr lang="ru-RU" sz="2800" dirty="0" smtClean="0">
                <a:solidFill>
                  <a:schemeClr val="tx2">
                    <a:satMod val="200000"/>
                  </a:schemeClr>
                </a:solidFill>
                <a:latin typeface="Arial Narrow" pitchFamily="34" charset="0"/>
              </a:rPr>
            </a:br>
            <a:endParaRPr lang="ru-RU" sz="2400" dirty="0">
              <a:solidFill>
                <a:srgbClr val="FF9933"/>
              </a:solidFill>
              <a:latin typeface="Arial Narrow" pitchFamily="34" charset="0"/>
            </a:endParaRPr>
          </a:p>
        </p:txBody>
      </p:sp>
      <p:sp>
        <p:nvSpPr>
          <p:cNvPr id="6" name="Прямоугольник 5"/>
          <p:cNvSpPr/>
          <p:nvPr/>
        </p:nvSpPr>
        <p:spPr>
          <a:xfrm>
            <a:off x="500035" y="142852"/>
            <a:ext cx="3643337" cy="6247864"/>
          </a:xfrm>
          <a:prstGeom prst="rect">
            <a:avLst/>
          </a:prstGeom>
        </p:spPr>
        <p:txBody>
          <a:bodyPr wrap="square">
            <a:spAutoFit/>
          </a:bodyPr>
          <a:lstStyle/>
          <a:p>
            <a:pPr algn="r"/>
            <a:r>
              <a:rPr lang="ru-RU" sz="2000" b="1" dirty="0" smtClean="0"/>
              <a:t>Сектор по защите прав человека:</a:t>
            </a:r>
          </a:p>
          <a:p>
            <a:pPr algn="r"/>
            <a:endParaRPr lang="ru-RU" sz="2000" b="1" dirty="0" smtClean="0"/>
          </a:p>
          <a:p>
            <a:pPr algn="r"/>
            <a:r>
              <a:rPr lang="ru-RU" sz="2000" dirty="0" smtClean="0">
                <a:latin typeface="Arial Narrow" pitchFamily="34" charset="0"/>
              </a:rPr>
              <a:t>Некоммерческое партнерство. Консультативно – правовая фирма </a:t>
            </a:r>
            <a:r>
              <a:rPr lang="ru-RU" sz="2000" b="1" dirty="0" smtClean="0">
                <a:solidFill>
                  <a:srgbClr val="0070C0"/>
                </a:solidFill>
                <a:latin typeface="Arial Narrow" pitchFamily="34" charset="0"/>
              </a:rPr>
              <a:t>«Советник»</a:t>
            </a:r>
          </a:p>
          <a:p>
            <a:pPr algn="r"/>
            <a:endParaRPr lang="ru-RU" sz="2000" b="1" dirty="0" smtClean="0">
              <a:solidFill>
                <a:srgbClr val="0070C0"/>
              </a:solidFill>
              <a:latin typeface="Arial Narrow" pitchFamily="34" charset="0"/>
            </a:endParaRPr>
          </a:p>
          <a:p>
            <a:pPr algn="r"/>
            <a:r>
              <a:rPr lang="ru-RU" sz="2000" dirty="0" smtClean="0">
                <a:latin typeface="Arial Narrow" pitchFamily="34" charset="0"/>
              </a:rPr>
              <a:t>Автономная некоммерческая организация по предоставлению услуг в сфере защиты прав граждан</a:t>
            </a:r>
            <a:r>
              <a:rPr lang="ru-RU" sz="2000" b="1" dirty="0" smtClean="0">
                <a:latin typeface="Arial Narrow" pitchFamily="34" charset="0"/>
              </a:rPr>
              <a:t>                               </a:t>
            </a:r>
            <a:r>
              <a:rPr lang="ru-RU" sz="2000" b="1" dirty="0" smtClean="0">
                <a:solidFill>
                  <a:srgbClr val="0070C0"/>
                </a:solidFill>
                <a:latin typeface="Arial Narrow" pitchFamily="34" charset="0"/>
              </a:rPr>
              <a:t>«Общественный Контроль»</a:t>
            </a:r>
          </a:p>
          <a:p>
            <a:pPr algn="r"/>
            <a:r>
              <a:rPr lang="ru-RU" sz="2000" b="1" dirty="0" smtClean="0">
                <a:solidFill>
                  <a:srgbClr val="0070C0"/>
                </a:solidFill>
                <a:latin typeface="Arial Narrow" pitchFamily="34" charset="0"/>
              </a:rPr>
              <a:t> </a:t>
            </a:r>
          </a:p>
          <a:p>
            <a:pPr algn="r"/>
            <a:r>
              <a:rPr lang="ru-RU" sz="2000" dirty="0" smtClean="0">
                <a:latin typeface="Arial Narrow" pitchFamily="34" charset="0"/>
              </a:rPr>
              <a:t>Ростовская региональная общественная организация </a:t>
            </a:r>
            <a:r>
              <a:rPr lang="ru-RU" sz="2000" b="1" dirty="0" smtClean="0">
                <a:solidFill>
                  <a:srgbClr val="00B0F0"/>
                </a:solidFill>
                <a:latin typeface="Arial Narrow" pitchFamily="34" charset="0"/>
              </a:rPr>
              <a:t>«Правовое обеспечение</a:t>
            </a:r>
            <a:r>
              <a:rPr lang="ru-RU" sz="2000" b="1" dirty="0" smtClean="0">
                <a:latin typeface="Arial Narrow" pitchFamily="34" charset="0"/>
              </a:rPr>
              <a:t>»:</a:t>
            </a:r>
          </a:p>
          <a:p>
            <a:pPr algn="r"/>
            <a:r>
              <a:rPr lang="ru-RU" sz="2000" dirty="0" smtClean="0">
                <a:latin typeface="Arial Narrow" pitchFamily="34" charset="0"/>
              </a:rPr>
              <a:t>Региональная общественная организация содействия защите прав пострадавших от теракта </a:t>
            </a:r>
            <a:r>
              <a:rPr lang="ru-RU" sz="2000" b="1" dirty="0" smtClean="0">
                <a:solidFill>
                  <a:srgbClr val="FFC000"/>
                </a:solidFill>
                <a:latin typeface="Arial Narrow" pitchFamily="34" charset="0"/>
              </a:rPr>
              <a:t>«Волга – Дон</a:t>
            </a:r>
            <a:r>
              <a:rPr lang="ru-RU" sz="1600" b="1" dirty="0" smtClean="0">
                <a:solidFill>
                  <a:srgbClr val="FFC000"/>
                </a:solidFill>
                <a:latin typeface="Arial Narrow" pitchFamily="34" charset="0"/>
              </a:rPr>
              <a:t>»</a:t>
            </a:r>
            <a:r>
              <a:rPr lang="ru-RU" sz="1600" b="1" dirty="0" smtClean="0">
                <a:latin typeface="Arial Narrow" pitchFamily="34" charset="0"/>
              </a:rPr>
              <a:t>                         </a:t>
            </a:r>
            <a:endParaRPr lang="ru-RU" sz="1600" b="1" dirty="0">
              <a:solidFill>
                <a:schemeClr val="tx2">
                  <a:lumMod val="90000"/>
                </a:schemeClr>
              </a:solidFill>
              <a:latin typeface="Arial Narrow" pitchFamily="34" charset="0"/>
            </a:endParaRPr>
          </a:p>
        </p:txBody>
      </p:sp>
      <p:pic>
        <p:nvPicPr>
          <p:cNvPr id="24577" name="Picture 1" descr="C:\Users\Ирина\Pictures\Городской грант2019\Центр здоровья\IMG_20190926_141259_BURST002.jpg"/>
          <p:cNvPicPr>
            <a:picLocks noChangeAspect="1" noChangeArrowheads="1"/>
          </p:cNvPicPr>
          <p:nvPr/>
        </p:nvPicPr>
        <p:blipFill>
          <a:blip r:embed="rId2"/>
          <a:srcRect/>
          <a:stretch>
            <a:fillRect/>
          </a:stretch>
        </p:blipFill>
        <p:spPr bwMode="auto">
          <a:xfrm>
            <a:off x="25860524" y="25860532"/>
            <a:ext cx="43891200" cy="32918400"/>
          </a:xfrm>
          <a:prstGeom prst="rect">
            <a:avLst/>
          </a:prstGeom>
          <a:noFill/>
        </p:spPr>
      </p:pic>
      <p:pic>
        <p:nvPicPr>
          <p:cNvPr id="9" name="Содержимое 8" descr="IMG_20190926_141302_BURST002.jpg"/>
          <p:cNvPicPr>
            <a:picLocks noGrp="1" noChangeAspect="1"/>
          </p:cNvPicPr>
          <p:nvPr>
            <p:ph idx="1"/>
          </p:nvPr>
        </p:nvPicPr>
        <p:blipFill>
          <a:blip r:embed="rId3" cstate="print"/>
          <a:stretch>
            <a:fillRect/>
          </a:stretch>
        </p:blipFill>
        <p:spPr>
          <a:xfrm>
            <a:off x="4786314" y="3571876"/>
            <a:ext cx="4000528" cy="3000396"/>
          </a:xfrm>
          <a:prstGeom prst="rect">
            <a:avLst/>
          </a:prstGeom>
          <a:ln>
            <a:noFill/>
          </a:ln>
          <a:effectLst>
            <a:softEdge rad="112500"/>
          </a:effectLst>
        </p:spPr>
      </p:pic>
      <p:pic>
        <p:nvPicPr>
          <p:cNvPr id="24579" name="Picture 3" descr="http://www.61.fsin.su/upload/territory/Rostov/IMG_0541.JPG"/>
          <p:cNvPicPr>
            <a:picLocks noChangeAspect="1" noChangeArrowheads="1"/>
          </p:cNvPicPr>
          <p:nvPr/>
        </p:nvPicPr>
        <p:blipFill>
          <a:blip r:embed="rId4" cstate="print"/>
          <a:srcRect/>
          <a:stretch>
            <a:fillRect/>
          </a:stretch>
        </p:blipFill>
        <p:spPr bwMode="auto">
          <a:xfrm>
            <a:off x="5000628" y="357167"/>
            <a:ext cx="3672258" cy="2449368"/>
          </a:xfrm>
          <a:prstGeom prst="rect">
            <a:avLst/>
          </a:prstGeom>
          <a:ln>
            <a:noFill/>
          </a:ln>
          <a:effectLst>
            <a:softEdge rad="112500"/>
          </a:effectLst>
        </p:spPr>
      </p:pic>
    </p:spTree>
  </p:cSld>
  <p:clrMapOvr>
    <a:masterClrMapping/>
  </p:clrMapOvr>
  <p:transition spd="slow" advClick="0" advTm="15257">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5715008" y="0"/>
            <a:ext cx="3071804" cy="6858000"/>
          </a:xfrm>
        </p:spPr>
        <p:txBody>
          <a:bodyPr/>
          <a:lstStyle/>
          <a:p>
            <a:pPr eaLnBrk="1" fontAlgn="auto" hangingPunct="1">
              <a:spcAft>
                <a:spcPts val="0"/>
              </a:spcAft>
              <a:defRPr/>
            </a:pPr>
            <a:r>
              <a:rPr lang="ru-RU" sz="2000" b="1" dirty="0" smtClean="0">
                <a:latin typeface="Arial Narrow" pitchFamily="34" charset="0"/>
              </a:rPr>
              <a:t>Сектор по защите прав человека:</a:t>
            </a:r>
            <a:br>
              <a:rPr lang="ru-RU" sz="2000" b="1" dirty="0" smtClean="0">
                <a:latin typeface="Arial Narrow" pitchFamily="34" charset="0"/>
              </a:rPr>
            </a:br>
            <a:r>
              <a:rPr lang="ru-RU" sz="2000" b="1" dirty="0" smtClean="0">
                <a:latin typeface="Arial Narrow" pitchFamily="34" charset="0"/>
              </a:rPr>
              <a:t/>
            </a:r>
            <a:br>
              <a:rPr lang="ru-RU" sz="2000" b="1" dirty="0" smtClean="0">
                <a:latin typeface="Arial Narrow" pitchFamily="34" charset="0"/>
              </a:rPr>
            </a:br>
            <a:r>
              <a:rPr lang="ru-RU" sz="2000" dirty="0" err="1" smtClean="0">
                <a:latin typeface="Arial Narrow" pitchFamily="34" charset="0"/>
              </a:rPr>
              <a:t>Волгодонская</a:t>
            </a:r>
            <a:r>
              <a:rPr lang="ru-RU" sz="2000" dirty="0" smtClean="0">
                <a:latin typeface="Arial Narrow" pitchFamily="34" charset="0"/>
              </a:rPr>
              <a:t> городская общественная организация по защите прав многодетных, малообеспеченных семей и семей с детьми, оставшихся без попечительства родителей </a:t>
            </a:r>
            <a:r>
              <a:rPr lang="ru-RU" sz="2000" b="1" dirty="0" smtClean="0">
                <a:solidFill>
                  <a:srgbClr val="C00000"/>
                </a:solidFill>
                <a:latin typeface="Arial Narrow" pitchFamily="34" charset="0"/>
              </a:rPr>
              <a:t>«Семья Волгодонска»</a:t>
            </a:r>
            <a:r>
              <a:rPr lang="ru-RU" sz="2000" b="1" dirty="0" smtClean="0">
                <a:latin typeface="Arial Narrow" pitchFamily="34" charset="0"/>
              </a:rPr>
              <a:t>  </a:t>
            </a:r>
            <a:br>
              <a:rPr lang="ru-RU" sz="2000" b="1" dirty="0" smtClean="0">
                <a:latin typeface="Arial Narrow" pitchFamily="34" charset="0"/>
              </a:rPr>
            </a:br>
            <a:r>
              <a:rPr lang="ru-RU" sz="2000" b="1" dirty="0" smtClean="0">
                <a:latin typeface="Arial Narrow" pitchFamily="34" charset="0"/>
              </a:rPr>
              <a:t/>
            </a:r>
            <a:br>
              <a:rPr lang="ru-RU" sz="2000" b="1" dirty="0" smtClean="0">
                <a:latin typeface="Arial Narrow" pitchFamily="34" charset="0"/>
              </a:rPr>
            </a:br>
            <a:r>
              <a:rPr lang="ru-RU" sz="2000" b="1" dirty="0" smtClean="0">
                <a:latin typeface="Arial Narrow" pitchFamily="34" charset="0"/>
              </a:rPr>
              <a:t> </a:t>
            </a:r>
            <a:r>
              <a:rPr lang="ru-RU" sz="2000" dirty="0" smtClean="0">
                <a:latin typeface="Arial Narrow" pitchFamily="34" charset="0"/>
              </a:rPr>
              <a:t>Региональная общественная организация содействия защиты прав инвалидов                           </a:t>
            </a:r>
            <a:r>
              <a:rPr lang="ru-RU" sz="2000" b="1" dirty="0" smtClean="0">
                <a:latin typeface="Arial Narrow" pitchFamily="34" charset="0"/>
              </a:rPr>
              <a:t> </a:t>
            </a:r>
            <a:r>
              <a:rPr lang="ru-RU" sz="2000" b="1" dirty="0" smtClean="0">
                <a:solidFill>
                  <a:srgbClr val="FFC000"/>
                </a:solidFill>
                <a:latin typeface="Arial Narrow" pitchFamily="34" charset="0"/>
              </a:rPr>
              <a:t>«Парус Надежды»</a:t>
            </a:r>
            <a:br>
              <a:rPr lang="ru-RU" sz="2000" b="1" dirty="0" smtClean="0">
                <a:solidFill>
                  <a:srgbClr val="FFC000"/>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b="1" dirty="0" smtClean="0">
                <a:solidFill>
                  <a:schemeClr val="tx2">
                    <a:lumMod val="75000"/>
                  </a:schemeClr>
                </a:solidFill>
                <a:latin typeface="Arial Narrow" pitchFamily="34" charset="0"/>
              </a:rPr>
              <a:t>«</a:t>
            </a:r>
            <a:r>
              <a:rPr lang="ru-RU" sz="2000" b="1" dirty="0" err="1" smtClean="0">
                <a:solidFill>
                  <a:schemeClr val="tx2">
                    <a:lumMod val="75000"/>
                  </a:schemeClr>
                </a:solidFill>
                <a:latin typeface="Arial Narrow" pitchFamily="34" charset="0"/>
              </a:rPr>
              <a:t>Волгодонской</a:t>
            </a:r>
            <a:r>
              <a:rPr lang="ru-RU" sz="2000" b="1" dirty="0" smtClean="0">
                <a:solidFill>
                  <a:schemeClr val="tx2">
                    <a:lumMod val="75000"/>
                  </a:schemeClr>
                </a:solidFill>
                <a:latin typeface="Arial Narrow" pitchFamily="34" charset="0"/>
              </a:rPr>
              <a:t> фонд поддержки гражданских инициатив»</a:t>
            </a:r>
            <a:r>
              <a:rPr lang="ru-RU" sz="2400" b="1" dirty="0" smtClean="0">
                <a:solidFill>
                  <a:schemeClr val="tx2">
                    <a:lumMod val="90000"/>
                  </a:schemeClr>
                </a:solidFill>
                <a:latin typeface="Arial Narrow" pitchFamily="34" charset="0"/>
              </a:rPr>
              <a:t/>
            </a:r>
            <a:br>
              <a:rPr lang="ru-RU" sz="2400" b="1" dirty="0" smtClean="0">
                <a:solidFill>
                  <a:schemeClr val="tx2">
                    <a:lumMod val="90000"/>
                  </a:schemeClr>
                </a:solidFill>
                <a:latin typeface="Arial Narrow" pitchFamily="34" charset="0"/>
              </a:rPr>
            </a:br>
            <a:r>
              <a:rPr lang="ru-RU" sz="2400" b="1" dirty="0" smtClean="0"/>
              <a:t/>
            </a:r>
            <a:br>
              <a:rPr lang="ru-RU" sz="2400" b="1" dirty="0" smtClean="0"/>
            </a:br>
            <a:endParaRPr lang="ru-RU" sz="2400" dirty="0" smtClean="0">
              <a:solidFill>
                <a:srgbClr val="FF9933"/>
              </a:solidFill>
              <a:latin typeface="Arial Narrow" pitchFamily="34" charset="0"/>
            </a:endParaRPr>
          </a:p>
        </p:txBody>
      </p:sp>
      <p:pic>
        <p:nvPicPr>
          <p:cNvPr id="7" name="Содержимое 6" descr="IMG_20191203_143159.jpg"/>
          <p:cNvPicPr>
            <a:picLocks noGrp="1" noChangeAspect="1"/>
          </p:cNvPicPr>
          <p:nvPr>
            <p:ph idx="1"/>
          </p:nvPr>
        </p:nvPicPr>
        <p:blipFill>
          <a:blip r:embed="rId2" cstate="print"/>
          <a:stretch>
            <a:fillRect/>
          </a:stretch>
        </p:blipFill>
        <p:spPr>
          <a:xfrm>
            <a:off x="857224" y="214290"/>
            <a:ext cx="4095778" cy="3071834"/>
          </a:xfrm>
          <a:prstGeom prst="rect">
            <a:avLst/>
          </a:prstGeom>
          <a:ln>
            <a:noFill/>
          </a:ln>
          <a:effectLst>
            <a:softEdge rad="112500"/>
          </a:effectLst>
        </p:spPr>
      </p:pic>
      <p:pic>
        <p:nvPicPr>
          <p:cNvPr id="23553" name="Picture 1" descr="C:\Users\Ирина\Pictures\Координационный Совет ОП 2016\2019\Зяблова фестиваль\76894240_565463997601047_8338650787248865280_n.jpg"/>
          <p:cNvPicPr>
            <a:picLocks noChangeAspect="1" noChangeArrowheads="1"/>
          </p:cNvPicPr>
          <p:nvPr/>
        </p:nvPicPr>
        <p:blipFill>
          <a:blip r:embed="rId3">
            <a:lum bright="20000" contrast="20000"/>
          </a:blip>
          <a:srcRect/>
          <a:stretch>
            <a:fillRect/>
          </a:stretch>
        </p:blipFill>
        <p:spPr bwMode="auto">
          <a:xfrm>
            <a:off x="714348" y="3714752"/>
            <a:ext cx="4250529" cy="2833686"/>
          </a:xfrm>
          <a:prstGeom prst="rect">
            <a:avLst/>
          </a:prstGeom>
          <a:ln>
            <a:noFill/>
          </a:ln>
          <a:effectLst>
            <a:softEdge rad="112500"/>
          </a:effectLst>
        </p:spPr>
      </p:pic>
    </p:spTree>
  </p:cSld>
  <p:clrMapOvr>
    <a:masterClrMapping/>
  </p:clrMapOvr>
  <p:transition spd="slow" advClick="0" advTm="15803">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2066" y="142853"/>
            <a:ext cx="3929090" cy="6429398"/>
          </a:xfrm>
        </p:spPr>
        <p:txBody>
          <a:bodyPr rtlCol="0">
            <a:normAutofit/>
          </a:bodyPr>
          <a:lstStyle/>
          <a:p>
            <a:pPr algn="r" eaLnBrk="1" fontAlgn="auto" hangingPunct="1">
              <a:spcAft>
                <a:spcPts val="0"/>
              </a:spcAft>
              <a:defRPr/>
            </a:pPr>
            <a:r>
              <a:rPr lang="ru-RU" sz="2800" dirty="0" smtClean="0">
                <a:solidFill>
                  <a:schemeClr val="tx2">
                    <a:satMod val="200000"/>
                  </a:schemeClr>
                </a:solidFill>
                <a:latin typeface="Arial Narrow" pitchFamily="34" charset="0"/>
              </a:rPr>
              <a:t/>
            </a:r>
            <a:br>
              <a:rPr lang="ru-RU" sz="2800" dirty="0" smtClean="0">
                <a:solidFill>
                  <a:schemeClr val="tx2">
                    <a:satMod val="200000"/>
                  </a:schemeClr>
                </a:solidFill>
                <a:latin typeface="Arial Narrow" pitchFamily="34" charset="0"/>
              </a:rPr>
            </a:br>
            <a:r>
              <a:rPr lang="ru-RU" sz="2800" dirty="0" smtClean="0">
                <a:solidFill>
                  <a:schemeClr val="tx2">
                    <a:satMod val="200000"/>
                  </a:schemeClr>
                </a:solidFill>
                <a:latin typeface="Arial Narrow" pitchFamily="34" charset="0"/>
              </a:rPr>
              <a:t/>
            </a:r>
            <a:br>
              <a:rPr lang="ru-RU" sz="2800" dirty="0" smtClean="0">
                <a:solidFill>
                  <a:schemeClr val="tx2">
                    <a:satMod val="200000"/>
                  </a:schemeClr>
                </a:solidFill>
                <a:latin typeface="Arial Narrow" pitchFamily="34" charset="0"/>
              </a:rPr>
            </a:br>
            <a:r>
              <a:rPr lang="ru-RU" sz="2800" dirty="0" smtClean="0">
                <a:solidFill>
                  <a:schemeClr val="tx2">
                    <a:satMod val="200000"/>
                  </a:schemeClr>
                </a:solidFill>
                <a:latin typeface="Arial Narrow" pitchFamily="34" charset="0"/>
              </a:rPr>
              <a:t/>
            </a:r>
            <a:br>
              <a:rPr lang="ru-RU" sz="2800" dirty="0" smtClean="0">
                <a:solidFill>
                  <a:schemeClr val="tx2">
                    <a:satMod val="200000"/>
                  </a:schemeClr>
                </a:solidFill>
                <a:latin typeface="Arial Narrow" pitchFamily="34" charset="0"/>
              </a:rPr>
            </a:br>
            <a:endParaRPr lang="ru-RU" sz="2400" dirty="0">
              <a:solidFill>
                <a:schemeClr val="tx2">
                  <a:satMod val="200000"/>
                </a:schemeClr>
              </a:solidFill>
              <a:latin typeface="Arial Narrow" pitchFamily="34" charset="0"/>
            </a:endParaRPr>
          </a:p>
        </p:txBody>
      </p:sp>
      <p:sp>
        <p:nvSpPr>
          <p:cNvPr id="6" name="Прямоугольник 5"/>
          <p:cNvSpPr/>
          <p:nvPr/>
        </p:nvSpPr>
        <p:spPr>
          <a:xfrm>
            <a:off x="5643570" y="71414"/>
            <a:ext cx="3214710" cy="7940635"/>
          </a:xfrm>
          <a:prstGeom prst="rect">
            <a:avLst/>
          </a:prstGeom>
        </p:spPr>
        <p:txBody>
          <a:bodyPr wrap="square">
            <a:spAutoFit/>
          </a:bodyPr>
          <a:lstStyle/>
          <a:p>
            <a:r>
              <a:rPr lang="ru-RU" sz="2000" b="1" dirty="0" smtClean="0">
                <a:latin typeface="Arial Narrow" pitchFamily="34" charset="0"/>
              </a:rPr>
              <a:t>Сектор по вопросам культуры, образования, просвещения и благотворительности:</a:t>
            </a:r>
          </a:p>
          <a:p>
            <a:endParaRPr lang="ru-RU" sz="2000" b="1" dirty="0" smtClean="0">
              <a:latin typeface="Arial Narrow" pitchFamily="34" charset="0"/>
            </a:endParaRPr>
          </a:p>
          <a:p>
            <a:r>
              <a:rPr lang="ru-RU" sz="2000" b="1" dirty="0" smtClean="0">
                <a:latin typeface="Arial Narrow" pitchFamily="34" charset="0"/>
              </a:rPr>
              <a:t>Городская общественная организация                               </a:t>
            </a:r>
            <a:r>
              <a:rPr lang="ru-RU" sz="2000" b="1" dirty="0" smtClean="0">
                <a:solidFill>
                  <a:srgbClr val="FFC000"/>
                </a:solidFill>
                <a:latin typeface="Arial Narrow" pitchFamily="34" charset="0"/>
              </a:rPr>
              <a:t>«Союз независимых просветителей Маяк»;</a:t>
            </a:r>
          </a:p>
          <a:p>
            <a:endParaRPr lang="ru-RU" sz="2000" b="1" dirty="0" smtClean="0">
              <a:solidFill>
                <a:srgbClr val="FFC000"/>
              </a:solidFill>
              <a:latin typeface="Arial Narrow" pitchFamily="34" charset="0"/>
            </a:endParaRPr>
          </a:p>
          <a:p>
            <a:endParaRPr lang="ru-RU" sz="2000" b="1" dirty="0" smtClean="0">
              <a:latin typeface="Arial Narrow" pitchFamily="34" charset="0"/>
            </a:endParaRPr>
          </a:p>
          <a:p>
            <a:r>
              <a:rPr lang="ru-RU" sz="2000" b="1" dirty="0" err="1" smtClean="0">
                <a:latin typeface="Arial Narrow" pitchFamily="34" charset="0"/>
              </a:rPr>
              <a:t>Волгодонская</a:t>
            </a:r>
            <a:r>
              <a:rPr lang="ru-RU" sz="2000" b="1" dirty="0" smtClean="0">
                <a:latin typeface="Arial Narrow" pitchFamily="34" charset="0"/>
              </a:rPr>
              <a:t> творческая организация </a:t>
            </a:r>
            <a:r>
              <a:rPr lang="ru-RU" sz="2000" b="1" dirty="0" smtClean="0">
                <a:solidFill>
                  <a:srgbClr val="FFC000"/>
                </a:solidFill>
                <a:latin typeface="Arial Narrow" pitchFamily="34" charset="0"/>
              </a:rPr>
              <a:t>«Белая Вежа»;</a:t>
            </a:r>
          </a:p>
          <a:p>
            <a:endParaRPr lang="ru-RU" sz="2000" b="1" dirty="0" smtClean="0">
              <a:solidFill>
                <a:srgbClr val="00B0F0"/>
              </a:solidFill>
              <a:latin typeface="Arial Narrow" pitchFamily="34" charset="0"/>
            </a:endParaRPr>
          </a:p>
          <a:p>
            <a:endParaRPr lang="ru-RU" sz="2000" b="1" dirty="0" smtClean="0">
              <a:solidFill>
                <a:schemeClr val="accent2"/>
              </a:solidFill>
              <a:latin typeface="Arial Narrow" pitchFamily="34" charset="0"/>
            </a:endParaRPr>
          </a:p>
          <a:p>
            <a:endParaRPr lang="ru-RU" sz="2000" b="1" dirty="0" smtClean="0">
              <a:solidFill>
                <a:schemeClr val="accent2"/>
              </a:solidFill>
              <a:latin typeface="Arial Narrow" pitchFamily="34" charset="0"/>
            </a:endParaRPr>
          </a:p>
          <a:p>
            <a:endParaRPr lang="ru-RU" sz="2000" b="1" dirty="0" smtClean="0">
              <a:solidFill>
                <a:schemeClr val="accent2"/>
              </a:solidFill>
              <a:latin typeface="Arial Narrow" pitchFamily="34" charset="0"/>
            </a:endParaRPr>
          </a:p>
          <a:p>
            <a:endParaRPr lang="ru-RU" sz="2000" b="1" dirty="0" smtClean="0">
              <a:solidFill>
                <a:schemeClr val="accent2"/>
              </a:solidFill>
              <a:latin typeface="Arial Narrow" pitchFamily="34" charset="0"/>
            </a:endParaRPr>
          </a:p>
          <a:p>
            <a:r>
              <a:rPr lang="ru-RU" sz="2000" b="1" dirty="0" smtClean="0">
                <a:solidFill>
                  <a:schemeClr val="accent2"/>
                </a:solidFill>
                <a:latin typeface="Arial Narrow" pitchFamily="34" charset="0"/>
              </a:rPr>
              <a:t>Ростовская областная танцевальная организация;</a:t>
            </a:r>
          </a:p>
          <a:p>
            <a:endParaRPr lang="ru-RU" sz="2000" b="1" dirty="0" smtClean="0">
              <a:solidFill>
                <a:srgbClr val="C00000"/>
              </a:solidFill>
              <a:latin typeface="Arial Narrow" pitchFamily="34" charset="0"/>
            </a:endParaRPr>
          </a:p>
          <a:p>
            <a:endParaRPr lang="ru-RU" b="1" dirty="0" smtClean="0">
              <a:solidFill>
                <a:schemeClr val="accent4">
                  <a:lumMod val="60000"/>
                  <a:lumOff val="40000"/>
                </a:schemeClr>
              </a:solidFill>
              <a:latin typeface="Arial Narrow" pitchFamily="34" charset="0"/>
            </a:endParaRPr>
          </a:p>
          <a:p>
            <a:endParaRPr lang="ru-RU" b="1" dirty="0" smtClean="0"/>
          </a:p>
          <a:p>
            <a:endParaRPr lang="ru-RU" b="1" dirty="0" smtClean="0"/>
          </a:p>
          <a:p>
            <a:endParaRPr lang="ru-RU" b="1" dirty="0" smtClean="0"/>
          </a:p>
          <a:p>
            <a:endParaRPr lang="ru-RU" b="1" dirty="0"/>
          </a:p>
        </p:txBody>
      </p:sp>
      <p:pic>
        <p:nvPicPr>
          <p:cNvPr id="24578" name="Picture 2" descr="http://volgodonsk.news/uploads/posts/2014-09/1411147858_img_3233.jpg"/>
          <p:cNvPicPr>
            <a:picLocks noChangeAspect="1" noChangeArrowheads="1"/>
          </p:cNvPicPr>
          <p:nvPr/>
        </p:nvPicPr>
        <p:blipFill>
          <a:blip r:embed="rId2" cstate="print"/>
          <a:srcRect/>
          <a:stretch>
            <a:fillRect/>
          </a:stretch>
        </p:blipFill>
        <p:spPr bwMode="auto">
          <a:xfrm>
            <a:off x="1500166" y="2285992"/>
            <a:ext cx="3106001" cy="2071702"/>
          </a:xfrm>
          <a:prstGeom prst="rect">
            <a:avLst/>
          </a:prstGeom>
          <a:noFill/>
        </p:spPr>
      </p:pic>
      <p:pic>
        <p:nvPicPr>
          <p:cNvPr id="22529" name="Picture 1" descr="C:\Users\Ирина\Pictures\Координационный Совет ОП 2016\2019\Постол\75211c63.jpg"/>
          <p:cNvPicPr>
            <a:picLocks noChangeAspect="1" noChangeArrowheads="1"/>
          </p:cNvPicPr>
          <p:nvPr/>
        </p:nvPicPr>
        <p:blipFill>
          <a:blip r:embed="rId3" cstate="print">
            <a:lum bright="10000" contrast="10000"/>
          </a:blip>
          <a:srcRect/>
          <a:stretch>
            <a:fillRect/>
          </a:stretch>
        </p:blipFill>
        <p:spPr bwMode="auto">
          <a:xfrm>
            <a:off x="1928794" y="214290"/>
            <a:ext cx="3607539" cy="2405026"/>
          </a:xfrm>
          <a:prstGeom prst="rect">
            <a:avLst/>
          </a:prstGeom>
          <a:ln>
            <a:noFill/>
          </a:ln>
          <a:effectLst>
            <a:softEdge rad="112500"/>
          </a:effectLst>
        </p:spPr>
      </p:pic>
      <p:pic>
        <p:nvPicPr>
          <p:cNvPr id="10" name="Содержимое 9" descr="IMG_20190407_174251.jpg"/>
          <p:cNvPicPr>
            <a:picLocks noGrp="1" noChangeAspect="1"/>
          </p:cNvPicPr>
          <p:nvPr>
            <p:ph idx="1"/>
          </p:nvPr>
        </p:nvPicPr>
        <p:blipFill>
          <a:blip r:embed="rId4" cstate="print"/>
          <a:stretch>
            <a:fillRect/>
          </a:stretch>
        </p:blipFill>
        <p:spPr>
          <a:xfrm>
            <a:off x="500034" y="4346971"/>
            <a:ext cx="3348038" cy="2511029"/>
          </a:xfrm>
          <a:prstGeom prst="rect">
            <a:avLst/>
          </a:prstGeom>
          <a:ln>
            <a:noFill/>
          </a:ln>
          <a:effectLst>
            <a:softEdge rad="112500"/>
          </a:effectLst>
        </p:spPr>
      </p:pic>
    </p:spTree>
  </p:cSld>
  <p:clrMapOvr>
    <a:masterClrMapping/>
  </p:clrMapOvr>
  <p:transition spd="slow" advClick="0" advTm="16895">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42852"/>
            <a:ext cx="2857520" cy="6357959"/>
          </a:xfrm>
        </p:spPr>
        <p:txBody>
          <a:bodyPr rtlCol="0">
            <a:normAutofit fontScale="90000"/>
          </a:bodyPr>
          <a:lstStyle/>
          <a:p>
            <a:pPr algn="r"/>
            <a:r>
              <a:rPr lang="ru-RU" sz="2400" b="1" dirty="0" smtClean="0">
                <a:latin typeface="Arial Narrow" pitchFamily="34" charset="0"/>
              </a:rPr>
              <a:t>Сектор по вопросам культуры, образования, просвещения и благотворительности:</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200" dirty="0" smtClean="0">
                <a:latin typeface="Arial Narrow" pitchFamily="34" charset="0"/>
              </a:rPr>
              <a:t>Автономная некоммерческая организация “Региональный ресурсный центр   </a:t>
            </a:r>
            <a:r>
              <a:rPr lang="ru-RU" sz="2200" b="1" dirty="0" smtClean="0">
                <a:solidFill>
                  <a:srgbClr val="C00000"/>
                </a:solidFill>
                <a:latin typeface="Arial Narrow" pitchFamily="34" charset="0"/>
              </a:rPr>
              <a:t>“Здоровая семья”</a:t>
            </a:r>
            <a:br>
              <a:rPr lang="ru-RU" sz="2200" b="1" dirty="0" smtClean="0">
                <a:solidFill>
                  <a:srgbClr val="C00000"/>
                </a:solidFill>
                <a:latin typeface="Arial Narrow" pitchFamily="34" charset="0"/>
              </a:rPr>
            </a:br>
            <a:r>
              <a:rPr lang="ru-RU" sz="2200" b="1" dirty="0" smtClean="0">
                <a:solidFill>
                  <a:srgbClr val="FFC000"/>
                </a:solidFill>
                <a:latin typeface="Arial Narrow" pitchFamily="34" charset="0"/>
              </a:rPr>
              <a:t/>
            </a:r>
            <a:br>
              <a:rPr lang="ru-RU" sz="2200" b="1" dirty="0" smtClean="0">
                <a:solidFill>
                  <a:srgbClr val="FFC000"/>
                </a:solidFill>
                <a:latin typeface="Arial Narrow" pitchFamily="34" charset="0"/>
              </a:rPr>
            </a:br>
            <a:r>
              <a:rPr lang="ru-RU" sz="2200" dirty="0" smtClean="0">
                <a:latin typeface="Arial Narrow" pitchFamily="34" charset="0"/>
              </a:rPr>
              <a:t>Городская общественная организация</a:t>
            </a:r>
            <a:r>
              <a:rPr lang="ru-RU" sz="2200" b="1" dirty="0" smtClean="0">
                <a:latin typeface="Arial Narrow" pitchFamily="34" charset="0"/>
              </a:rPr>
              <a:t>                                      </a:t>
            </a:r>
            <a:r>
              <a:rPr lang="ru-RU" sz="2200" b="1" dirty="0" smtClean="0">
                <a:solidFill>
                  <a:schemeClr val="accent2">
                    <a:lumMod val="40000"/>
                    <a:lumOff val="60000"/>
                  </a:schemeClr>
                </a:solidFill>
                <a:latin typeface="Arial Narrow" pitchFamily="34" charset="0"/>
              </a:rPr>
              <a:t>“</a:t>
            </a:r>
            <a:r>
              <a:rPr lang="ru-RU" sz="2200" b="1" dirty="0" smtClean="0">
                <a:solidFill>
                  <a:schemeClr val="accent2">
                    <a:lumMod val="75000"/>
                  </a:schemeClr>
                </a:solidFill>
                <a:latin typeface="Arial Narrow" pitchFamily="34" charset="0"/>
              </a:rPr>
              <a:t>Союз художников Волгодонска”</a:t>
            </a:r>
            <a:br>
              <a:rPr lang="ru-RU" sz="2200" b="1" dirty="0" smtClean="0">
                <a:solidFill>
                  <a:schemeClr val="accent2">
                    <a:lumMod val="75000"/>
                  </a:schemeClr>
                </a:solidFill>
                <a:latin typeface="Arial Narrow" pitchFamily="34" charset="0"/>
              </a:rPr>
            </a:br>
            <a:r>
              <a:rPr lang="ru-RU" sz="2000" dirty="0" smtClean="0"/>
              <a:t>Зональное </a:t>
            </a:r>
            <a:r>
              <a:rPr lang="ru-RU" sz="2000" dirty="0" err="1" smtClean="0"/>
              <a:t>Волгодонское</a:t>
            </a:r>
            <a:r>
              <a:rPr lang="ru-RU" sz="2000" dirty="0" smtClean="0"/>
              <a:t> подразделение Ростовского отделения Общероссийской общественной организации “</a:t>
            </a:r>
            <a:r>
              <a:rPr lang="ru-RU" sz="2000" b="1" dirty="0" smtClean="0"/>
              <a:t>Российский союз писателей”</a:t>
            </a:r>
            <a:r>
              <a:rPr lang="ru-RU" sz="2200" b="1" dirty="0" smtClean="0">
                <a:solidFill>
                  <a:schemeClr val="accent2">
                    <a:lumMod val="75000"/>
                  </a:schemeClr>
                </a:solidFill>
                <a:latin typeface="Arial Narrow" pitchFamily="34" charset="0"/>
              </a:rPr>
              <a:t/>
            </a:r>
            <a:br>
              <a:rPr lang="ru-RU" sz="2200" b="1" dirty="0" smtClean="0">
                <a:solidFill>
                  <a:schemeClr val="accent2">
                    <a:lumMod val="75000"/>
                  </a:schemeClr>
                </a:solidFill>
                <a:latin typeface="Arial Narrow" pitchFamily="34" charset="0"/>
              </a:rPr>
            </a:br>
            <a:r>
              <a:rPr lang="ru-RU" sz="2200" b="1" dirty="0" smtClean="0">
                <a:solidFill>
                  <a:schemeClr val="accent2">
                    <a:lumMod val="75000"/>
                  </a:schemeClr>
                </a:solidFill>
                <a:latin typeface="Arial Narrow" pitchFamily="34" charset="0"/>
              </a:rPr>
              <a:t/>
            </a:r>
            <a:br>
              <a:rPr lang="ru-RU" sz="2200" b="1" dirty="0" smtClean="0">
                <a:solidFill>
                  <a:schemeClr val="accent2">
                    <a:lumMod val="75000"/>
                  </a:schemeClr>
                </a:solidFill>
                <a:latin typeface="Arial Narrow" pitchFamily="34" charset="0"/>
              </a:rPr>
            </a:br>
            <a:r>
              <a:rPr lang="ru-RU" sz="2800" b="1" dirty="0" smtClean="0"/>
              <a:t/>
            </a:r>
            <a:br>
              <a:rPr lang="ru-RU" sz="2800" b="1" dirty="0" smtClean="0"/>
            </a:br>
            <a:endParaRPr lang="ru-RU" sz="2800" dirty="0">
              <a:solidFill>
                <a:schemeClr val="tx2">
                  <a:satMod val="200000"/>
                </a:schemeClr>
              </a:solidFill>
              <a:latin typeface="Arial Narrow" pitchFamily="34" charset="0"/>
            </a:endParaRPr>
          </a:p>
        </p:txBody>
      </p:sp>
      <p:pic>
        <p:nvPicPr>
          <p:cNvPr id="23554" name="Picture 2" descr="http://edinrosvdonsk.ru/uploads/news/preview/ae47b323c681741854bc5e9fcc77df9b.JPG"/>
          <p:cNvPicPr>
            <a:picLocks noChangeAspect="1" noChangeArrowheads="1"/>
          </p:cNvPicPr>
          <p:nvPr/>
        </p:nvPicPr>
        <p:blipFill>
          <a:blip r:embed="rId2"/>
          <a:srcRect/>
          <a:stretch>
            <a:fillRect/>
          </a:stretch>
        </p:blipFill>
        <p:spPr bwMode="auto">
          <a:xfrm>
            <a:off x="4071934" y="2428868"/>
            <a:ext cx="3272872" cy="2176461"/>
          </a:xfrm>
          <a:prstGeom prst="rect">
            <a:avLst/>
          </a:prstGeom>
          <a:ln>
            <a:noFill/>
          </a:ln>
          <a:effectLst>
            <a:softEdge rad="112500"/>
          </a:effectLst>
        </p:spPr>
      </p:pic>
      <p:pic>
        <p:nvPicPr>
          <p:cNvPr id="17410" name="Picture 2" descr="https://volgodonsk.pro/upload/old_images/article6360.jpg"/>
          <p:cNvPicPr>
            <a:picLocks noChangeAspect="1" noChangeArrowheads="1"/>
          </p:cNvPicPr>
          <p:nvPr/>
        </p:nvPicPr>
        <p:blipFill>
          <a:blip r:embed="rId3"/>
          <a:srcRect/>
          <a:stretch>
            <a:fillRect/>
          </a:stretch>
        </p:blipFill>
        <p:spPr bwMode="auto">
          <a:xfrm>
            <a:off x="5643570" y="4473189"/>
            <a:ext cx="3179748" cy="2384811"/>
          </a:xfrm>
          <a:prstGeom prst="rect">
            <a:avLst/>
          </a:prstGeom>
          <a:ln>
            <a:noFill/>
          </a:ln>
          <a:effectLst>
            <a:softEdge rad="112500"/>
          </a:effectLst>
        </p:spPr>
      </p:pic>
      <p:pic>
        <p:nvPicPr>
          <p:cNvPr id="10" name="Содержимое 9" descr="IMG_20191204_112643.jpg"/>
          <p:cNvPicPr>
            <a:picLocks noGrp="1" noChangeAspect="1"/>
          </p:cNvPicPr>
          <p:nvPr>
            <p:ph idx="1"/>
          </p:nvPr>
        </p:nvPicPr>
        <p:blipFill>
          <a:blip r:embed="rId4" cstate="print"/>
          <a:stretch>
            <a:fillRect/>
          </a:stretch>
        </p:blipFill>
        <p:spPr>
          <a:xfrm>
            <a:off x="3214678" y="214290"/>
            <a:ext cx="3879933" cy="2294448"/>
          </a:xfrm>
          <a:prstGeom prst="rect">
            <a:avLst/>
          </a:prstGeom>
          <a:ln>
            <a:noFill/>
          </a:ln>
          <a:effectLst>
            <a:softEdge rad="112500"/>
          </a:effectLst>
        </p:spPr>
      </p:pic>
    </p:spTree>
  </p:cSld>
  <p:clrMapOvr>
    <a:masterClrMapping/>
  </p:clrMapOvr>
  <p:transition spd="slow" advClick="0" advTm="23743">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6314" y="512762"/>
            <a:ext cx="3900486" cy="5988071"/>
          </a:xfrm>
        </p:spPr>
        <p:txBody>
          <a:bodyPr/>
          <a:lstStyle/>
          <a:p>
            <a:r>
              <a:rPr lang="ru-RU" sz="2400" dirty="0" smtClean="0">
                <a:latin typeface="Arial Narrow" pitchFamily="34" charset="0"/>
              </a:rPr>
              <a:t>Местная общественная организация содействия развитию города                                                     </a:t>
            </a:r>
            <a:r>
              <a:rPr lang="ru-RU" sz="2400" b="1" dirty="0" smtClean="0">
                <a:solidFill>
                  <a:srgbClr val="FFC000"/>
                </a:solidFill>
                <a:latin typeface="Arial Narrow" pitchFamily="34" charset="0"/>
              </a:rPr>
              <a:t>«Наш дом – Волгодонск</a:t>
            </a:r>
            <a:r>
              <a:rPr lang="ru-RU" sz="2400" b="1" dirty="0" smtClean="0">
                <a:solidFill>
                  <a:srgbClr val="FFC000"/>
                </a:solidFill>
                <a:latin typeface="Arial Narrow" pitchFamily="34" charset="0"/>
              </a:rPr>
              <a:t>»</a:t>
            </a:r>
            <a:br>
              <a:rPr lang="ru-RU" sz="2400" b="1" dirty="0" smtClean="0">
                <a:solidFill>
                  <a:srgbClr val="FFC000"/>
                </a:solidFill>
                <a:latin typeface="Arial Narrow" pitchFamily="34" charset="0"/>
              </a:rPr>
            </a:br>
            <a:r>
              <a:rPr lang="ru-RU" sz="2400" b="1" dirty="0" smtClean="0">
                <a:solidFill>
                  <a:srgbClr val="FFC000"/>
                </a:solidFill>
                <a:latin typeface="Arial Narrow" pitchFamily="34" charset="0"/>
              </a:rPr>
              <a:t/>
            </a:r>
            <a:br>
              <a:rPr lang="ru-RU" sz="2400" b="1" dirty="0" smtClean="0">
                <a:solidFill>
                  <a:srgbClr val="FFC000"/>
                </a:solidFill>
                <a:latin typeface="Arial Narrow" pitchFamily="34" charset="0"/>
              </a:rPr>
            </a:br>
            <a:r>
              <a:rPr lang="ru-RU" sz="2400" dirty="0" smtClean="0">
                <a:latin typeface="Arial Narrow" pitchFamily="34" charset="0"/>
              </a:rPr>
              <a:t> Ростовское региональное отделение Всероссийского общественного движения “</a:t>
            </a:r>
            <a:r>
              <a:rPr lang="ru-RU" sz="2400" b="1" dirty="0" smtClean="0">
                <a:solidFill>
                  <a:srgbClr val="0070C0"/>
                </a:solidFill>
                <a:latin typeface="Arial Narrow" pitchFamily="34" charset="0"/>
              </a:rPr>
              <a:t>Матери России” </a:t>
            </a:r>
            <a:r>
              <a:rPr lang="ru-RU" sz="2400" b="1" dirty="0" smtClean="0">
                <a:solidFill>
                  <a:srgbClr val="0070C0"/>
                </a:solidFill>
                <a:latin typeface="Arial Narrow" pitchFamily="34" charset="0"/>
              </a:rPr>
              <a:t/>
            </a:r>
            <a:br>
              <a:rPr lang="ru-RU" sz="2400" b="1" dirty="0" smtClean="0">
                <a:solidFill>
                  <a:srgbClr val="0070C0"/>
                </a:solidFill>
                <a:latin typeface="Arial Narrow" pitchFamily="34" charset="0"/>
              </a:rPr>
            </a:br>
            <a:r>
              <a:rPr lang="ru-RU" sz="2400" b="1" dirty="0" smtClean="0">
                <a:solidFill>
                  <a:srgbClr val="0070C0"/>
                </a:solidFill>
                <a:latin typeface="Arial Narrow" pitchFamily="34" charset="0"/>
              </a:rPr>
              <a:t/>
            </a:r>
            <a:br>
              <a:rPr lang="ru-RU" sz="2400" b="1" dirty="0" smtClean="0">
                <a:solidFill>
                  <a:srgbClr val="0070C0"/>
                </a:solidFill>
                <a:latin typeface="Arial Narrow" pitchFamily="34" charset="0"/>
              </a:rPr>
            </a:br>
            <a:r>
              <a:rPr lang="ru-RU" sz="2400" dirty="0" smtClean="0">
                <a:latin typeface="Arial Narrow" pitchFamily="34" charset="0"/>
              </a:rPr>
              <a:t> Некоммерческое партнерство “</a:t>
            </a:r>
            <a:r>
              <a:rPr lang="ru-RU" sz="2400" b="1" dirty="0" smtClean="0">
                <a:latin typeface="Arial Narrow" pitchFamily="34" charset="0"/>
              </a:rPr>
              <a:t>Карьера” </a:t>
            </a:r>
            <a:r>
              <a:rPr lang="ru-RU" sz="2400" b="1" dirty="0" smtClean="0">
                <a:latin typeface="Arial Narrow" pitchFamily="34" charset="0"/>
              </a:rPr>
              <a:t/>
            </a:r>
            <a:br>
              <a:rPr lang="ru-RU" sz="2400" b="1" dirty="0" smtClean="0">
                <a:latin typeface="Arial Narrow" pitchFamily="34" charset="0"/>
              </a:rPr>
            </a:br>
            <a:r>
              <a:rPr lang="ru-RU" sz="2800" b="1" dirty="0" smtClean="0">
                <a:latin typeface="Arial Narrow" pitchFamily="34" charset="0"/>
              </a:rPr>
              <a:t/>
            </a:r>
            <a:br>
              <a:rPr lang="ru-RU" sz="2800" b="1" dirty="0" smtClean="0">
                <a:latin typeface="Arial Narrow" pitchFamily="34" charset="0"/>
              </a:rPr>
            </a:br>
            <a:r>
              <a:rPr lang="ru-RU" sz="2400" b="1" dirty="0" smtClean="0">
                <a:solidFill>
                  <a:srgbClr val="0070C0"/>
                </a:solidFill>
                <a:latin typeface="Arial Narrow" pitchFamily="34" charset="0"/>
              </a:rPr>
              <a:t/>
            </a:r>
            <a:br>
              <a:rPr lang="ru-RU" sz="2400" b="1" dirty="0" smtClean="0">
                <a:solidFill>
                  <a:srgbClr val="0070C0"/>
                </a:solidFill>
                <a:latin typeface="Arial Narrow" pitchFamily="34" charset="0"/>
              </a:rPr>
            </a:br>
            <a:r>
              <a:rPr lang="ru-RU" sz="2400" dirty="0" smtClean="0">
                <a:latin typeface="Arial Narrow" pitchFamily="34" charset="0"/>
              </a:rPr>
              <a:t> </a:t>
            </a:r>
            <a:r>
              <a:rPr lang="ru-RU" sz="2400" b="1" dirty="0" smtClean="0">
                <a:solidFill>
                  <a:srgbClr val="C00000"/>
                </a:solidFill>
                <a:latin typeface="Arial Narrow" pitchFamily="34" charset="0"/>
              </a:rPr>
              <a:t/>
            </a:r>
            <a:br>
              <a:rPr lang="ru-RU" sz="2400" b="1" dirty="0" smtClean="0">
                <a:solidFill>
                  <a:srgbClr val="C00000"/>
                </a:solidFill>
                <a:latin typeface="Arial Narrow" pitchFamily="34" charset="0"/>
              </a:rPr>
            </a:br>
            <a:r>
              <a:rPr lang="ru-RU" sz="4400" b="1" dirty="0" smtClean="0"/>
              <a:t/>
            </a:r>
            <a:br>
              <a:rPr lang="ru-RU" sz="4400" b="1" dirty="0" smtClean="0"/>
            </a:br>
            <a:endParaRPr lang="ru-RU" dirty="0"/>
          </a:p>
        </p:txBody>
      </p:sp>
      <p:pic>
        <p:nvPicPr>
          <p:cNvPr id="4" name="Picture 4" descr="https://volgodonsk.pro/upload/011/u1118/298/d38dca22.jpg"/>
          <p:cNvPicPr>
            <a:picLocks noChangeAspect="1" noChangeArrowheads="1"/>
          </p:cNvPicPr>
          <p:nvPr/>
        </p:nvPicPr>
        <p:blipFill>
          <a:blip r:embed="rId2" cstate="print"/>
          <a:srcRect/>
          <a:stretch>
            <a:fillRect/>
          </a:stretch>
        </p:blipFill>
        <p:spPr bwMode="auto">
          <a:xfrm>
            <a:off x="428596" y="142852"/>
            <a:ext cx="3357554" cy="2232773"/>
          </a:xfrm>
          <a:prstGeom prst="rect">
            <a:avLst/>
          </a:prstGeom>
          <a:ln>
            <a:noFill/>
          </a:ln>
          <a:effectLst>
            <a:softEdge rad="112500"/>
          </a:effectLst>
        </p:spPr>
      </p:pic>
      <p:pic>
        <p:nvPicPr>
          <p:cNvPr id="7" name="Содержимое 6" descr="1.jpg"/>
          <p:cNvPicPr>
            <a:picLocks noGrp="1" noChangeAspect="1"/>
          </p:cNvPicPr>
          <p:nvPr>
            <p:ph idx="1"/>
          </p:nvPr>
        </p:nvPicPr>
        <p:blipFill>
          <a:blip r:embed="rId3" cstate="print"/>
          <a:stretch>
            <a:fillRect/>
          </a:stretch>
        </p:blipFill>
        <p:spPr>
          <a:xfrm>
            <a:off x="642910" y="2428868"/>
            <a:ext cx="3143272" cy="2357454"/>
          </a:xfrm>
          <a:prstGeom prst="rect">
            <a:avLst/>
          </a:prstGeom>
          <a:ln>
            <a:noFill/>
          </a:ln>
          <a:effectLst>
            <a:softEdge rad="112500"/>
          </a:effectLst>
        </p:spPr>
      </p:pic>
      <p:pic>
        <p:nvPicPr>
          <p:cNvPr id="20481" name="Picture 1" descr="C:\Users\Ирина\Pictures\Координационный Совет ОП 2016\2019\Постол\Карьера\f904df2c.jpg"/>
          <p:cNvPicPr>
            <a:picLocks noChangeAspect="1" noChangeArrowheads="1"/>
          </p:cNvPicPr>
          <p:nvPr/>
        </p:nvPicPr>
        <p:blipFill>
          <a:blip r:embed="rId4">
            <a:lum bright="10000" contrast="10000"/>
          </a:blip>
          <a:srcRect/>
          <a:stretch>
            <a:fillRect/>
          </a:stretch>
        </p:blipFill>
        <p:spPr bwMode="auto">
          <a:xfrm>
            <a:off x="1214414" y="4500570"/>
            <a:ext cx="3538355" cy="2357430"/>
          </a:xfrm>
          <a:prstGeom prst="rect">
            <a:avLst/>
          </a:prstGeom>
          <a:ln>
            <a:noFill/>
          </a:ln>
          <a:effectLst>
            <a:softEdge rad="112500"/>
          </a:effectLst>
        </p:spPr>
      </p:pic>
    </p:spTree>
  </p:cSld>
  <p:clrMapOvr>
    <a:masterClrMapping/>
  </p:clrMapOvr>
  <p:transition spd="slow" advTm="15678">
    <p:wheel spokes="3"/>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285728"/>
            <a:ext cx="3816350" cy="6000750"/>
          </a:xfrm>
        </p:spPr>
        <p:txBody>
          <a:bodyPr rtlCol="0">
            <a:normAutofit/>
          </a:bodyPr>
          <a:lstStyle/>
          <a:p>
            <a:pPr algn="r">
              <a:defRPr/>
            </a:pPr>
            <a:r>
              <a:rPr lang="ru-RU" sz="2200" dirty="0" smtClean="0">
                <a:solidFill>
                  <a:schemeClr val="tx2">
                    <a:satMod val="200000"/>
                  </a:schemeClr>
                </a:solidFill>
                <a:latin typeface="Arial" charset="0"/>
                <a:cs typeface="Arial" charset="0"/>
              </a:rPr>
              <a:t>.</a:t>
            </a:r>
            <a:br>
              <a:rPr lang="ru-RU" sz="2200" dirty="0" smtClean="0">
                <a:solidFill>
                  <a:schemeClr val="tx2">
                    <a:satMod val="200000"/>
                  </a:schemeClr>
                </a:solidFill>
                <a:latin typeface="Arial" charset="0"/>
                <a:cs typeface="Arial" charset="0"/>
              </a:rPr>
            </a:br>
            <a:r>
              <a:rPr lang="ru-RU" sz="2400" b="1" dirty="0" smtClean="0"/>
              <a:t>Положение об </a:t>
            </a:r>
            <a:r>
              <a:rPr lang="ru-RU" sz="2400" dirty="0" smtClean="0">
                <a:latin typeface="Arial" pitchFamily="34" charset="0"/>
                <a:cs typeface="Arial" pitchFamily="34" charset="0"/>
              </a:rPr>
              <a:t> Общественной палате                     Волгодонска утверждено решением городской Думы № 89 от                                  7 июля 2010 года</a:t>
            </a:r>
            <a:br>
              <a:rPr lang="ru-RU" sz="2400" dirty="0" smtClean="0">
                <a:latin typeface="Arial" pitchFamily="34" charset="0"/>
                <a:cs typeface="Arial" pitchFamily="34" charset="0"/>
              </a:rPr>
            </a:br>
            <a:r>
              <a:rPr lang="ru-RU" sz="2400" dirty="0" smtClean="0">
                <a:latin typeface="Arial" pitchFamily="34" charset="0"/>
                <a:cs typeface="Arial" pitchFamily="34" charset="0"/>
              </a:rPr>
              <a:t>Координационный совет включает в себя руководителей 14 секторов и по 2 представителя городской Думы и  Администрации  Волгодонска</a:t>
            </a:r>
            <a:r>
              <a:rPr lang="ru-RU" sz="2400" dirty="0" smtClean="0"/>
              <a:t/>
            </a:r>
            <a:br>
              <a:rPr lang="ru-RU" sz="2400" dirty="0" smtClean="0"/>
            </a:br>
            <a:endParaRPr lang="ru-RU" sz="2200" dirty="0" smtClean="0">
              <a:solidFill>
                <a:schemeClr val="tx2">
                  <a:satMod val="200000"/>
                </a:schemeClr>
              </a:solidFill>
              <a:latin typeface="Arial" charset="0"/>
              <a:cs typeface="Arial" charset="0"/>
            </a:endParaRPr>
          </a:p>
        </p:txBody>
      </p:sp>
      <p:pic>
        <p:nvPicPr>
          <p:cNvPr id="1026" name="Picture 2" descr="IMG_0635"/>
          <p:cNvPicPr>
            <a:picLocks noChangeAspect="1" noChangeArrowheads="1"/>
          </p:cNvPicPr>
          <p:nvPr/>
        </p:nvPicPr>
        <p:blipFill>
          <a:blip r:embed="rId2" cstate="print">
            <a:lum contrast="20000"/>
          </a:blip>
          <a:srcRect/>
          <a:stretch>
            <a:fillRect/>
          </a:stretch>
        </p:blipFill>
        <p:spPr bwMode="auto">
          <a:xfrm>
            <a:off x="4786906" y="285728"/>
            <a:ext cx="4060715" cy="2714644"/>
          </a:xfrm>
          <a:prstGeom prst="rect">
            <a:avLst/>
          </a:prstGeom>
          <a:ln>
            <a:noFill/>
          </a:ln>
          <a:effectLst>
            <a:softEdge rad="112500"/>
          </a:effectLst>
        </p:spPr>
      </p:pic>
      <p:pic>
        <p:nvPicPr>
          <p:cNvPr id="6" name="Содержимое 5" descr="1-IMG_20181221_162205.jpg"/>
          <p:cNvPicPr>
            <a:picLocks noGrp="1" noChangeAspect="1"/>
          </p:cNvPicPr>
          <p:nvPr>
            <p:ph idx="1"/>
          </p:nvPr>
        </p:nvPicPr>
        <p:blipFill>
          <a:blip r:embed="rId3"/>
          <a:stretch>
            <a:fillRect/>
          </a:stretch>
        </p:blipFill>
        <p:spPr>
          <a:xfrm>
            <a:off x="4950859" y="3143248"/>
            <a:ext cx="3810026" cy="2857520"/>
          </a:xfrm>
          <a:prstGeom prst="rect">
            <a:avLst/>
          </a:prstGeom>
          <a:ln>
            <a:noFill/>
          </a:ln>
          <a:effectLst>
            <a:softEdge rad="112500"/>
          </a:effectLst>
        </p:spPr>
      </p:pic>
    </p:spTree>
  </p:cSld>
  <p:clrMapOvr>
    <a:masterClrMapping/>
  </p:clrMapOvr>
  <p:transition spd="slow" advClick="0" advTm="20749">
    <p:strips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74638"/>
            <a:ext cx="3000396" cy="5797550"/>
          </a:xfrm>
        </p:spPr>
        <p:txBody>
          <a:bodyPr rtlCol="0">
            <a:normAutofit fontScale="90000"/>
          </a:bodyPr>
          <a:lstStyle/>
          <a:p>
            <a:pPr algn="r" eaLnBrk="1" fontAlgn="auto" hangingPunct="1">
              <a:spcAft>
                <a:spcPts val="0"/>
              </a:spcAft>
              <a:defRPr/>
            </a:pPr>
            <a:r>
              <a:rPr lang="ru-RU" sz="2800" b="1" dirty="0" smtClean="0">
                <a:latin typeface="Arial Narrow" pitchFamily="34" charset="0"/>
              </a:rPr>
              <a:t>Информационный сектор</a:t>
            </a:r>
            <a:r>
              <a:rPr lang="ru-RU" sz="2800" b="1" dirty="0" smtClean="0"/>
              <a:t>:</a:t>
            </a:r>
            <a:br>
              <a:rPr lang="ru-RU" sz="2800" b="1" dirty="0" smtClean="0"/>
            </a:br>
            <a:r>
              <a:rPr lang="ru-RU" sz="2400" dirty="0" smtClean="0">
                <a:latin typeface="Arial Narrow" pitchFamily="34" charset="0"/>
              </a:rPr>
              <a:t>.Региональная общественная организация содействия донскому туризму и сохранению духовно-культурного наследия                                     </a:t>
            </a:r>
            <a:r>
              <a:rPr lang="ru-RU" sz="2400" dirty="0" smtClean="0">
                <a:solidFill>
                  <a:srgbClr val="FFC000"/>
                </a:solidFill>
                <a:latin typeface="Arial Narrow" pitchFamily="34" charset="0"/>
              </a:rPr>
              <a:t>“Дон гостеприимный”;</a:t>
            </a:r>
            <a:br>
              <a:rPr lang="ru-RU" sz="2400" dirty="0" smtClean="0">
                <a:solidFill>
                  <a:srgbClr val="FFC000"/>
                </a:solidFill>
                <a:latin typeface="Arial Narrow" pitchFamily="34" charset="0"/>
              </a:rPr>
            </a:br>
            <a:r>
              <a:rPr lang="ru-RU" sz="2400" dirty="0" err="1" smtClean="0">
                <a:latin typeface="Arial Narrow" pitchFamily="34" charset="0"/>
              </a:rPr>
              <a:t>Волгодонское</a:t>
            </a:r>
            <a:r>
              <a:rPr lang="ru-RU" sz="2400" dirty="0" smtClean="0">
                <a:latin typeface="Arial Narrow" pitchFamily="34" charset="0"/>
              </a:rPr>
              <a:t> городское отделение                                   </a:t>
            </a:r>
            <a:r>
              <a:rPr lang="ru-RU" sz="2400" dirty="0" smtClean="0">
                <a:solidFill>
                  <a:srgbClr val="00B0F0"/>
                </a:solidFill>
                <a:latin typeface="Arial Narrow" pitchFamily="34" charset="0"/>
              </a:rPr>
              <a:t>“Союз журналистов России”</a:t>
            </a:r>
            <a:r>
              <a:rPr lang="ru-RU" sz="2400" dirty="0" smtClean="0">
                <a:latin typeface="Arial Narrow" pitchFamily="34" charset="0"/>
              </a:rPr>
              <a:t>; Региональное общественное движение                           </a:t>
            </a:r>
            <a:r>
              <a:rPr lang="ru-RU" sz="2400" b="1" dirty="0" smtClean="0">
                <a:solidFill>
                  <a:srgbClr val="FFC000"/>
                </a:solidFill>
                <a:latin typeface="Arial Narrow" pitchFamily="34" charset="0"/>
              </a:rPr>
              <a:t>“Женщина России”</a:t>
            </a:r>
            <a:br>
              <a:rPr lang="ru-RU" sz="2400" b="1" dirty="0" smtClean="0">
                <a:solidFill>
                  <a:srgbClr val="FFC000"/>
                </a:solidFill>
                <a:latin typeface="Arial Narrow" pitchFamily="34" charset="0"/>
              </a:rPr>
            </a:br>
            <a:r>
              <a:rPr lang="ru-RU" sz="2400" dirty="0" err="1" smtClean="0">
                <a:solidFill>
                  <a:schemeClr val="accent4">
                    <a:lumMod val="60000"/>
                    <a:lumOff val="40000"/>
                  </a:schemeClr>
                </a:solidFill>
                <a:latin typeface="Arial Narrow" pitchFamily="34" charset="0"/>
              </a:rPr>
              <a:t>Волгодонская</a:t>
            </a:r>
            <a:r>
              <a:rPr lang="ru-RU" sz="2400" dirty="0" smtClean="0">
                <a:solidFill>
                  <a:schemeClr val="accent4">
                    <a:lumMod val="60000"/>
                    <a:lumOff val="40000"/>
                  </a:schemeClr>
                </a:solidFill>
                <a:latin typeface="Arial Narrow" pitchFamily="34" charset="0"/>
              </a:rPr>
              <a:t> городская общественная организация ветеранов журналистики </a:t>
            </a:r>
            <a:r>
              <a:rPr lang="ru-RU" sz="2800" b="1" dirty="0" smtClean="0"/>
              <a:t/>
            </a:r>
            <a:br>
              <a:rPr lang="ru-RU" sz="2800" b="1" dirty="0" smtClean="0"/>
            </a:br>
            <a:endParaRPr lang="ru-RU" sz="2800" dirty="0" smtClean="0">
              <a:solidFill>
                <a:schemeClr val="tx2">
                  <a:satMod val="200000"/>
                </a:schemeClr>
              </a:solidFill>
              <a:latin typeface="Arial Narrow" pitchFamily="34" charset="0"/>
            </a:endParaRPr>
          </a:p>
        </p:txBody>
      </p:sp>
      <p:pic>
        <p:nvPicPr>
          <p:cNvPr id="22531" name="Picture 3" descr="https://volgodonsk.pro/upload/old_albums/71818e4bea74f688225f2a1eaebbf3ef.jpg"/>
          <p:cNvPicPr>
            <a:picLocks noChangeAspect="1" noChangeArrowheads="1"/>
          </p:cNvPicPr>
          <p:nvPr/>
        </p:nvPicPr>
        <p:blipFill>
          <a:blip r:embed="rId2"/>
          <a:srcRect/>
          <a:stretch>
            <a:fillRect/>
          </a:stretch>
        </p:blipFill>
        <p:spPr bwMode="auto">
          <a:xfrm>
            <a:off x="4429124" y="3786190"/>
            <a:ext cx="3969776" cy="2643206"/>
          </a:xfrm>
          <a:prstGeom prst="rect">
            <a:avLst/>
          </a:prstGeom>
          <a:ln>
            <a:noFill/>
          </a:ln>
          <a:effectLst>
            <a:softEdge rad="112500"/>
          </a:effectLst>
        </p:spPr>
      </p:pic>
      <p:pic>
        <p:nvPicPr>
          <p:cNvPr id="7" name="Содержимое 6" descr="IMG_20180922_161425.jpg"/>
          <p:cNvPicPr>
            <a:picLocks noGrp="1" noChangeAspect="1"/>
          </p:cNvPicPr>
          <p:nvPr>
            <p:ph idx="1"/>
          </p:nvPr>
        </p:nvPicPr>
        <p:blipFill>
          <a:blip r:embed="rId3" cstate="print"/>
          <a:stretch>
            <a:fillRect/>
          </a:stretch>
        </p:blipFill>
        <p:spPr>
          <a:xfrm>
            <a:off x="4143372" y="642918"/>
            <a:ext cx="4064028" cy="2286016"/>
          </a:xfrm>
          <a:prstGeom prst="rect">
            <a:avLst/>
          </a:prstGeom>
          <a:ln>
            <a:noFill/>
          </a:ln>
          <a:effectLst>
            <a:softEdge rad="112500"/>
          </a:effectLst>
        </p:spPr>
      </p:pic>
    </p:spTree>
  </p:cSld>
  <p:clrMapOvr>
    <a:masterClrMapping/>
  </p:clrMapOvr>
  <p:transition spd="slow" advTm="15054">
    <p:wheel spokes="3"/>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72132" y="512762"/>
            <a:ext cx="3114668" cy="5916633"/>
          </a:xfrm>
        </p:spPr>
        <p:txBody>
          <a:bodyPr/>
          <a:lstStyle/>
          <a:p>
            <a:r>
              <a:rPr lang="ru-RU" sz="2400" b="1" dirty="0" smtClean="0">
                <a:latin typeface="Arial Narrow" pitchFamily="34" charset="0"/>
              </a:rPr>
              <a:t>Информационный сектор</a:t>
            </a:r>
            <a:r>
              <a:rPr lang="ru-RU" sz="2400" b="1" dirty="0" smtClean="0"/>
              <a:t>:</a:t>
            </a:r>
            <a:br>
              <a:rPr lang="ru-RU" sz="2400" b="1" dirty="0" smtClean="0"/>
            </a:br>
            <a:r>
              <a:rPr lang="ru-RU" sz="2400" b="1" dirty="0" smtClean="0"/>
              <a:t/>
            </a:r>
            <a:br>
              <a:rPr lang="ru-RU" sz="2400" b="1" dirty="0" smtClean="0"/>
            </a:br>
            <a:r>
              <a:rPr lang="ru-RU" sz="2400" b="1" dirty="0" smtClean="0">
                <a:latin typeface="Arial Narrow" pitchFamily="34" charset="0"/>
              </a:rPr>
              <a:t>Ростовская областная организация Российского союза профессиональных литераторов</a:t>
            </a:r>
            <a:br>
              <a:rPr lang="ru-RU" sz="2400" b="1" dirty="0" smtClean="0">
                <a:latin typeface="Arial Narrow" pitchFamily="34" charset="0"/>
              </a:rPr>
            </a:br>
            <a:r>
              <a:rPr lang="ru-RU" sz="2400" dirty="0" smtClean="0">
                <a:latin typeface="Arial Narrow" pitchFamily="34" charset="0"/>
              </a:rPr>
              <a:t/>
            </a:r>
            <a:br>
              <a:rPr lang="ru-RU" sz="2400" dirty="0" smtClean="0">
                <a:latin typeface="Arial Narrow" pitchFamily="34" charset="0"/>
              </a:rPr>
            </a:br>
            <a:r>
              <a:rPr lang="ru-RU" sz="2400" dirty="0" smtClean="0">
                <a:latin typeface="Arial Narrow" pitchFamily="34" charset="0"/>
              </a:rPr>
              <a:t/>
            </a:r>
            <a:br>
              <a:rPr lang="ru-RU" sz="2400" dirty="0" smtClean="0">
                <a:latin typeface="Arial Narrow" pitchFamily="34" charset="0"/>
              </a:rPr>
            </a:br>
            <a:r>
              <a:rPr lang="ru-RU" sz="2400" b="1" dirty="0" err="1" smtClean="0">
                <a:latin typeface="Arial Narrow" pitchFamily="34" charset="0"/>
              </a:rPr>
              <a:t>Волгодонская</a:t>
            </a:r>
            <a:r>
              <a:rPr lang="ru-RU" sz="2400" b="1" dirty="0" smtClean="0">
                <a:latin typeface="Arial Narrow" pitchFamily="34" charset="0"/>
              </a:rPr>
              <a:t> городская общественная организация “Литературно-творческая организация “</a:t>
            </a:r>
            <a:r>
              <a:rPr lang="ru-RU" sz="2400" b="1" dirty="0" smtClean="0">
                <a:solidFill>
                  <a:srgbClr val="C00000"/>
                </a:solidFill>
                <a:latin typeface="Arial Narrow" pitchFamily="34" charset="0"/>
              </a:rPr>
              <a:t>Лира”</a:t>
            </a:r>
            <a:endParaRPr lang="ru-RU" sz="2400" b="1" dirty="0">
              <a:solidFill>
                <a:srgbClr val="C00000"/>
              </a:solidFill>
              <a:latin typeface="Arial Narrow" pitchFamily="34" charset="0"/>
            </a:endParaRPr>
          </a:p>
        </p:txBody>
      </p:sp>
      <p:pic>
        <p:nvPicPr>
          <p:cNvPr id="4" name="Содержимое 3" descr="579419fd.jpg"/>
          <p:cNvPicPr>
            <a:picLocks noGrp="1" noChangeAspect="1"/>
          </p:cNvPicPr>
          <p:nvPr>
            <p:ph idx="1"/>
          </p:nvPr>
        </p:nvPicPr>
        <p:blipFill>
          <a:blip r:embed="rId2">
            <a:lum bright="10000"/>
          </a:blip>
          <a:stretch>
            <a:fillRect/>
          </a:stretch>
        </p:blipFill>
        <p:spPr>
          <a:xfrm>
            <a:off x="571472" y="214290"/>
            <a:ext cx="2943225" cy="1960924"/>
          </a:xfrm>
          <a:prstGeom prst="rect">
            <a:avLst/>
          </a:prstGeom>
          <a:ln>
            <a:noFill/>
          </a:ln>
          <a:effectLst>
            <a:softEdge rad="112500"/>
          </a:effectLst>
        </p:spPr>
      </p:pic>
      <p:pic>
        <p:nvPicPr>
          <p:cNvPr id="4098" name="Picture 2" descr="C:\Users\Ирина\Pictures\Библиотека\Поэты\1- IMG_20181121_160323.jpg"/>
          <p:cNvPicPr>
            <a:picLocks noChangeAspect="1" noChangeArrowheads="1"/>
          </p:cNvPicPr>
          <p:nvPr/>
        </p:nvPicPr>
        <p:blipFill>
          <a:blip r:embed="rId3" cstate="print"/>
          <a:srcRect/>
          <a:stretch>
            <a:fillRect/>
          </a:stretch>
        </p:blipFill>
        <p:spPr bwMode="auto">
          <a:xfrm>
            <a:off x="1571604" y="2143116"/>
            <a:ext cx="3024182" cy="2268137"/>
          </a:xfrm>
          <a:prstGeom prst="rect">
            <a:avLst/>
          </a:prstGeom>
          <a:ln>
            <a:noFill/>
          </a:ln>
          <a:effectLst>
            <a:softEdge rad="112500"/>
          </a:effectLst>
        </p:spPr>
      </p:pic>
      <p:pic>
        <p:nvPicPr>
          <p:cNvPr id="17409" name="Picture 1" descr="C:\Users\Ирина\Pictures\Координационный Совет ОП 2016\2019\Лира\a709add9.jpg"/>
          <p:cNvPicPr>
            <a:picLocks noChangeAspect="1" noChangeArrowheads="1"/>
          </p:cNvPicPr>
          <p:nvPr/>
        </p:nvPicPr>
        <p:blipFill>
          <a:blip r:embed="rId4"/>
          <a:srcRect/>
          <a:stretch>
            <a:fillRect/>
          </a:stretch>
        </p:blipFill>
        <p:spPr bwMode="auto">
          <a:xfrm>
            <a:off x="2214546" y="4572008"/>
            <a:ext cx="3295124" cy="2285992"/>
          </a:xfrm>
          <a:prstGeom prst="rect">
            <a:avLst/>
          </a:prstGeom>
          <a:ln>
            <a:noFill/>
          </a:ln>
          <a:effectLst>
            <a:softEdge rad="112500"/>
          </a:effectLst>
        </p:spPr>
      </p:pic>
    </p:spTree>
  </p:cSld>
  <p:clrMapOvr>
    <a:masterClrMapping/>
  </p:clrMapOvr>
  <p:transition spd="slow">
    <p:wheel spokes="3"/>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43570" y="214290"/>
            <a:ext cx="3214710" cy="6429420"/>
          </a:xfrm>
        </p:spPr>
        <p:txBody>
          <a:bodyPr rtlCol="0">
            <a:noAutofit/>
          </a:bodyPr>
          <a:lstStyle/>
          <a:p>
            <a:pPr eaLnBrk="1" fontAlgn="auto" hangingPunct="1">
              <a:spcAft>
                <a:spcPts val="0"/>
              </a:spcAft>
              <a:defRPr/>
            </a:pPr>
            <a:r>
              <a:rPr lang="ru-RU" sz="2000" b="1" dirty="0" smtClean="0">
                <a:latin typeface="Arial Narrow" pitchFamily="34" charset="0"/>
              </a:rPr>
              <a:t>Сектор по экологическим вопросам и охране окружающей среды:</a:t>
            </a:r>
            <a:br>
              <a:rPr lang="ru-RU" sz="2000" b="1" dirty="0" smtClean="0">
                <a:latin typeface="Arial Narrow" pitchFamily="34" charset="0"/>
              </a:rPr>
            </a:br>
            <a:r>
              <a:rPr lang="ru-RU" sz="2000" b="1" dirty="0" smtClean="0">
                <a:latin typeface="Arial Narrow" pitchFamily="34" charset="0"/>
              </a:rPr>
              <a:t/>
            </a:r>
            <a:br>
              <a:rPr lang="ru-RU" sz="2000" b="1" dirty="0" smtClean="0">
                <a:latin typeface="Arial Narrow" pitchFamily="34" charset="0"/>
              </a:rPr>
            </a:br>
            <a:r>
              <a:rPr lang="ru-RU" sz="2000" dirty="0" smtClean="0">
                <a:latin typeface="Arial Narrow" pitchFamily="34" charset="0"/>
              </a:rPr>
              <a:t> </a:t>
            </a:r>
            <a:r>
              <a:rPr lang="ru-RU" sz="2000" dirty="0" err="1" smtClean="0">
                <a:latin typeface="Arial Narrow" pitchFamily="34" charset="0"/>
              </a:rPr>
              <a:t>Волгодонское</a:t>
            </a:r>
            <a:r>
              <a:rPr lang="ru-RU" sz="2000" dirty="0" smtClean="0">
                <a:latin typeface="Arial Narrow" pitchFamily="34" charset="0"/>
              </a:rPr>
              <a:t> городское отделение </a:t>
            </a:r>
            <a:r>
              <a:rPr lang="ru-RU" sz="2000" b="1" dirty="0" smtClean="0">
                <a:latin typeface="Arial Narrow" pitchFamily="34" charset="0"/>
              </a:rPr>
              <a:t>«</a:t>
            </a:r>
            <a:r>
              <a:rPr lang="ru-RU" sz="2000" b="1" dirty="0" smtClean="0">
                <a:solidFill>
                  <a:srgbClr val="00B050"/>
                </a:solidFill>
                <a:latin typeface="Arial Narrow" pitchFamily="34" charset="0"/>
              </a:rPr>
              <a:t>Всероссийское общество охраны природы»</a:t>
            </a:r>
            <a:r>
              <a:rPr lang="ru-RU" sz="2000" b="1" dirty="0" smtClean="0">
                <a:latin typeface="Arial Narrow" pitchFamily="34" charset="0"/>
              </a:rPr>
              <a:t/>
            </a:r>
            <a:br>
              <a:rPr lang="ru-RU" sz="2000" b="1" dirty="0" smtClean="0">
                <a:latin typeface="Arial Narrow" pitchFamily="34" charset="0"/>
              </a:rPr>
            </a:br>
            <a:r>
              <a:rPr lang="ru-RU" sz="2000" dirty="0" smtClean="0"/>
              <a:t>ВГОО </a:t>
            </a:r>
            <a:r>
              <a:rPr lang="ru-RU" sz="2000" b="1" dirty="0" smtClean="0"/>
              <a:t>«</a:t>
            </a:r>
            <a:r>
              <a:rPr lang="ru-RU" sz="2000" b="1" dirty="0" smtClean="0">
                <a:solidFill>
                  <a:srgbClr val="FFC000"/>
                </a:solidFill>
              </a:rPr>
              <a:t>Общество защиты животных»</a:t>
            </a:r>
            <a:r>
              <a:rPr lang="ru-RU" sz="2000" b="1" dirty="0" smtClean="0"/>
              <a:t/>
            </a:r>
            <a:br>
              <a:rPr lang="ru-RU" sz="2000" b="1" dirty="0" smtClean="0"/>
            </a:br>
            <a:r>
              <a:rPr lang="ru-RU" sz="2000" b="1" dirty="0" smtClean="0"/>
              <a:t>Региональная общественная экологическая организация                    </a:t>
            </a:r>
            <a:r>
              <a:rPr lang="ru-RU" sz="2000" b="1" dirty="0" smtClean="0">
                <a:solidFill>
                  <a:srgbClr val="00B050"/>
                </a:solidFill>
              </a:rPr>
              <a:t>“Зеленый город”</a:t>
            </a:r>
            <a:r>
              <a:rPr lang="ru-RU" sz="2000" b="1" dirty="0" smtClean="0">
                <a:solidFill>
                  <a:srgbClr val="00B050"/>
                </a:solidFill>
                <a:latin typeface="Arial Narrow" pitchFamily="34" charset="0"/>
              </a:rPr>
              <a:t> </a:t>
            </a:r>
            <a:br>
              <a:rPr lang="ru-RU" sz="2000" b="1" dirty="0" smtClean="0">
                <a:solidFill>
                  <a:srgbClr val="00B050"/>
                </a:solidFill>
                <a:latin typeface="Arial Narrow" pitchFamily="34" charset="0"/>
              </a:rPr>
            </a:br>
            <a:r>
              <a:rPr lang="ru-RU" sz="2000" dirty="0" err="1" smtClean="0">
                <a:latin typeface="Arial Narrow" pitchFamily="34" charset="0"/>
              </a:rPr>
              <a:t>Волгодонская</a:t>
            </a:r>
            <a:r>
              <a:rPr lang="ru-RU" sz="2000" dirty="0" smtClean="0">
                <a:latin typeface="Arial Narrow" pitchFamily="34" charset="0"/>
              </a:rPr>
              <a:t> городская общественная организация</a:t>
            </a:r>
            <a:r>
              <a:rPr lang="ru-RU" sz="2000" b="1" dirty="0" smtClean="0">
                <a:latin typeface="Arial Narrow" pitchFamily="34" charset="0"/>
              </a:rPr>
              <a:t> Клуб любителей фауны </a:t>
            </a:r>
            <a:r>
              <a:rPr lang="ru-RU" sz="2000" b="1" dirty="0" smtClean="0">
                <a:solidFill>
                  <a:schemeClr val="accent2">
                    <a:lumMod val="60000"/>
                    <a:lumOff val="40000"/>
                  </a:schemeClr>
                </a:solidFill>
                <a:latin typeface="Arial Narrow" pitchFamily="34" charset="0"/>
              </a:rPr>
              <a:t>«Экзотика» </a:t>
            </a:r>
            <a:r>
              <a:rPr lang="ru-RU" sz="2000" b="1" dirty="0" smtClean="0">
                <a:solidFill>
                  <a:srgbClr val="00B050"/>
                </a:solidFill>
              </a:rPr>
              <a:t/>
            </a:r>
            <a:br>
              <a:rPr lang="ru-RU" sz="2000" b="1" dirty="0" smtClean="0">
                <a:solidFill>
                  <a:srgbClr val="00B050"/>
                </a:solidFill>
              </a:rPr>
            </a:br>
            <a:r>
              <a:rPr lang="ru-RU" sz="2000" dirty="0" smtClean="0">
                <a:solidFill>
                  <a:schemeClr val="tx2">
                    <a:satMod val="200000"/>
                  </a:schemeClr>
                </a:solidFill>
              </a:rPr>
              <a:t/>
            </a:r>
            <a:br>
              <a:rPr lang="ru-RU" sz="2000" dirty="0" smtClean="0">
                <a:solidFill>
                  <a:schemeClr val="tx2">
                    <a:satMod val="200000"/>
                  </a:schemeClr>
                </a:solidFill>
              </a:rPr>
            </a:br>
            <a:endParaRPr lang="ru-RU" sz="2000" dirty="0" smtClean="0">
              <a:solidFill>
                <a:schemeClr val="tx2">
                  <a:satMod val="200000"/>
                </a:schemeClr>
              </a:solidFill>
            </a:endParaRPr>
          </a:p>
        </p:txBody>
      </p:sp>
      <p:pic>
        <p:nvPicPr>
          <p:cNvPr id="6" name="Содержимое 5" descr="DSC07877.JPG"/>
          <p:cNvPicPr>
            <a:picLocks noGrp="1" noChangeAspect="1"/>
          </p:cNvPicPr>
          <p:nvPr>
            <p:ph idx="1"/>
          </p:nvPr>
        </p:nvPicPr>
        <p:blipFill>
          <a:blip r:embed="rId2" cstate="print"/>
          <a:stretch>
            <a:fillRect/>
          </a:stretch>
        </p:blipFill>
        <p:spPr>
          <a:xfrm>
            <a:off x="2571736" y="142852"/>
            <a:ext cx="2928927" cy="2196695"/>
          </a:xfrm>
        </p:spPr>
      </p:pic>
      <p:pic>
        <p:nvPicPr>
          <p:cNvPr id="4" name="Picture 3" descr="C:\Users\Ирина\Pictures\Координационный Совет ОП 2016\Мурашова\de66107b.jpg"/>
          <p:cNvPicPr>
            <a:picLocks noChangeAspect="1" noChangeArrowheads="1"/>
          </p:cNvPicPr>
          <p:nvPr/>
        </p:nvPicPr>
        <p:blipFill>
          <a:blip r:embed="rId3" cstate="print">
            <a:lum bright="10000" contrast="10000"/>
          </a:blip>
          <a:srcRect/>
          <a:stretch>
            <a:fillRect/>
          </a:stretch>
        </p:blipFill>
        <p:spPr bwMode="auto">
          <a:xfrm>
            <a:off x="1643042" y="2428868"/>
            <a:ext cx="3164979" cy="2117899"/>
          </a:xfrm>
          <a:prstGeom prst="rect">
            <a:avLst/>
          </a:prstGeom>
          <a:noFill/>
        </p:spPr>
      </p:pic>
      <p:pic>
        <p:nvPicPr>
          <p:cNvPr id="1026" name="Picture 2" descr="C:\Users\Ирина\Pictures\Координационный Совет ОП 2016\Зоозащитники\d9860ab8c1fbdebe9371bd0b14fef8e8.jpg"/>
          <p:cNvPicPr>
            <a:picLocks noChangeAspect="1" noChangeArrowheads="1"/>
          </p:cNvPicPr>
          <p:nvPr/>
        </p:nvPicPr>
        <p:blipFill>
          <a:blip r:embed="rId4" cstate="print"/>
          <a:srcRect/>
          <a:stretch>
            <a:fillRect/>
          </a:stretch>
        </p:blipFill>
        <p:spPr bwMode="auto">
          <a:xfrm>
            <a:off x="428596" y="4728273"/>
            <a:ext cx="3786182" cy="2129727"/>
          </a:xfrm>
          <a:prstGeom prst="rect">
            <a:avLst/>
          </a:prstGeom>
          <a:noFill/>
        </p:spPr>
      </p:pic>
    </p:spTree>
  </p:cSld>
  <p:clrMapOvr>
    <a:masterClrMapping/>
  </p:clrMapOvr>
  <p:transition spd="slow" advTm="12402">
    <p:wheel spokes="3"/>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50"/>
            <a:ext cx="3000396" cy="6286522"/>
          </a:xfrm>
        </p:spPr>
        <p:txBody>
          <a:bodyPr/>
          <a:lstStyle/>
          <a:p>
            <a:pPr>
              <a:defRPr/>
            </a:pPr>
            <a:r>
              <a:rPr lang="ru-RU" sz="2800" dirty="0" smtClean="0">
                <a:latin typeface="Arial Narrow" pitchFamily="34" charset="0"/>
              </a:rPr>
              <a:t/>
            </a:r>
            <a:br>
              <a:rPr lang="ru-RU" sz="2800" dirty="0" smtClean="0">
                <a:latin typeface="Arial Narrow" pitchFamily="34" charset="0"/>
              </a:rPr>
            </a:br>
            <a:endParaRPr lang="ru-RU" sz="2800" dirty="0"/>
          </a:p>
        </p:txBody>
      </p:sp>
      <p:pic>
        <p:nvPicPr>
          <p:cNvPr id="7" name="Содержимое 6" descr="Копия 18a9a6c9.jpg"/>
          <p:cNvPicPr>
            <a:picLocks noGrp="1" noChangeAspect="1"/>
          </p:cNvPicPr>
          <p:nvPr>
            <p:ph idx="1"/>
          </p:nvPr>
        </p:nvPicPr>
        <p:blipFill>
          <a:blip r:embed="rId2" cstate="print"/>
          <a:stretch>
            <a:fillRect/>
          </a:stretch>
        </p:blipFill>
        <p:spPr>
          <a:xfrm>
            <a:off x="4548188" y="2357430"/>
            <a:ext cx="3143272" cy="2357454"/>
          </a:xfrm>
        </p:spPr>
      </p:pic>
      <p:sp>
        <p:nvSpPr>
          <p:cNvPr id="6" name="Прямоугольник 5"/>
          <p:cNvSpPr/>
          <p:nvPr/>
        </p:nvSpPr>
        <p:spPr>
          <a:xfrm>
            <a:off x="714348" y="142852"/>
            <a:ext cx="2786082" cy="6186309"/>
          </a:xfrm>
          <a:prstGeom prst="rect">
            <a:avLst/>
          </a:prstGeom>
        </p:spPr>
        <p:txBody>
          <a:bodyPr wrap="square">
            <a:spAutoFit/>
          </a:bodyPr>
          <a:lstStyle/>
          <a:p>
            <a:pPr algn="r"/>
            <a:r>
              <a:rPr lang="ru-RU" b="1" dirty="0" smtClean="0">
                <a:latin typeface="Arial Narrow" pitchFamily="34" charset="0"/>
              </a:rPr>
              <a:t>Сектор по экологическим вопросам и охране окружающей среды:</a:t>
            </a:r>
          </a:p>
          <a:p>
            <a:pPr algn="r"/>
            <a:endParaRPr lang="ru-RU" b="1" dirty="0" smtClean="0">
              <a:latin typeface="Arial Narrow" pitchFamily="34" charset="0"/>
            </a:endParaRPr>
          </a:p>
          <a:p>
            <a:pPr algn="r"/>
            <a:r>
              <a:rPr lang="ru-RU" dirty="0" err="1" smtClean="0"/>
              <a:t>Волгодонское</a:t>
            </a:r>
            <a:r>
              <a:rPr lang="ru-RU" dirty="0" smtClean="0"/>
              <a:t> отделение</a:t>
            </a:r>
            <a:r>
              <a:rPr lang="ru-RU" b="1" dirty="0" smtClean="0"/>
              <a:t> “</a:t>
            </a:r>
            <a:r>
              <a:rPr lang="ru-RU" b="1" dirty="0" smtClean="0">
                <a:solidFill>
                  <a:srgbClr val="FFC000"/>
                </a:solidFill>
              </a:rPr>
              <a:t>Федерации спортивного и любительского рыболовства</a:t>
            </a:r>
            <a:r>
              <a:rPr lang="ru-RU" b="1" dirty="0" smtClean="0"/>
              <a:t>”</a:t>
            </a:r>
          </a:p>
          <a:p>
            <a:pPr algn="r"/>
            <a:endParaRPr lang="ru-RU" b="1" dirty="0" smtClean="0"/>
          </a:p>
          <a:p>
            <a:pPr algn="r"/>
            <a:r>
              <a:rPr lang="ru-RU" dirty="0" smtClean="0"/>
              <a:t>Региональная общественная организация волонтеров           </a:t>
            </a:r>
            <a:r>
              <a:rPr lang="ru-RU" b="1" dirty="0" smtClean="0">
                <a:solidFill>
                  <a:srgbClr val="00B050"/>
                </a:solidFill>
              </a:rPr>
              <a:t>“Делай добро”</a:t>
            </a:r>
          </a:p>
          <a:p>
            <a:pPr algn="r"/>
            <a:endParaRPr lang="ru-RU" b="1" dirty="0" smtClean="0"/>
          </a:p>
          <a:p>
            <a:pPr algn="r"/>
            <a:r>
              <a:rPr lang="ru-RU" dirty="0" err="1" smtClean="0"/>
              <a:t>Волгодонская</a:t>
            </a:r>
            <a:r>
              <a:rPr lang="ru-RU" dirty="0" smtClean="0"/>
              <a:t> городская общественная организация защиты животных и окружающей природы </a:t>
            </a:r>
            <a:r>
              <a:rPr lang="ru-RU" b="1" dirty="0" smtClean="0"/>
              <a:t>“</a:t>
            </a:r>
            <a:r>
              <a:rPr lang="ru-RU" b="1" dirty="0" smtClean="0">
                <a:solidFill>
                  <a:srgbClr val="FFC000"/>
                </a:solidFill>
              </a:rPr>
              <a:t>Добро”</a:t>
            </a:r>
            <a:endParaRPr lang="ru-RU" dirty="0">
              <a:solidFill>
                <a:srgbClr val="FFC000"/>
              </a:solidFill>
            </a:endParaRPr>
          </a:p>
        </p:txBody>
      </p:sp>
      <p:pic>
        <p:nvPicPr>
          <p:cNvPr id="20482" name="Picture 2" descr="http://s16.stc.all.kpcdn.net/img/420x280.gif"/>
          <p:cNvPicPr>
            <a:picLocks noChangeAspect="1" noChangeArrowheads="1"/>
          </p:cNvPicPr>
          <p:nvPr/>
        </p:nvPicPr>
        <p:blipFill>
          <a:blip r:embed="rId3"/>
          <a:srcRect/>
          <a:stretch>
            <a:fillRect/>
          </a:stretch>
        </p:blipFill>
        <p:spPr bwMode="auto">
          <a:xfrm>
            <a:off x="155575" y="-1279525"/>
            <a:ext cx="4000500" cy="2667000"/>
          </a:xfrm>
          <a:prstGeom prst="rect">
            <a:avLst/>
          </a:prstGeom>
          <a:noFill/>
        </p:spPr>
      </p:pic>
      <p:pic>
        <p:nvPicPr>
          <p:cNvPr id="20484" name="Picture 4" descr="http://s16.stc.all.kpcdn.net/img/420x280.gif"/>
          <p:cNvPicPr>
            <a:picLocks noChangeAspect="1" noChangeArrowheads="1"/>
          </p:cNvPicPr>
          <p:nvPr/>
        </p:nvPicPr>
        <p:blipFill>
          <a:blip r:embed="rId3"/>
          <a:srcRect/>
          <a:stretch>
            <a:fillRect/>
          </a:stretch>
        </p:blipFill>
        <p:spPr bwMode="auto">
          <a:xfrm>
            <a:off x="2285984" y="-928718"/>
            <a:ext cx="4000500" cy="2667000"/>
          </a:xfrm>
          <a:prstGeom prst="rect">
            <a:avLst/>
          </a:prstGeom>
          <a:noFill/>
        </p:spPr>
      </p:pic>
      <p:pic>
        <p:nvPicPr>
          <p:cNvPr id="2050" name="Picture 2" descr="C:\Users\Ирина\Pictures\Координационный Совет ОП 2016\Зоозащитники\2.jpg"/>
          <p:cNvPicPr>
            <a:picLocks noChangeAspect="1" noChangeArrowheads="1"/>
          </p:cNvPicPr>
          <p:nvPr/>
        </p:nvPicPr>
        <p:blipFill>
          <a:blip r:embed="rId4"/>
          <a:srcRect/>
          <a:stretch>
            <a:fillRect/>
          </a:stretch>
        </p:blipFill>
        <p:spPr bwMode="auto">
          <a:xfrm>
            <a:off x="3643306" y="0"/>
            <a:ext cx="3357556" cy="2245832"/>
          </a:xfrm>
          <a:prstGeom prst="rect">
            <a:avLst/>
          </a:prstGeom>
          <a:noFill/>
        </p:spPr>
      </p:pic>
      <p:pic>
        <p:nvPicPr>
          <p:cNvPr id="8" name="Содержимое 7" descr="В%A0Волгодонске-появилась-общественная-организация-по-защите-животных-600x438.jpg"/>
          <p:cNvPicPr>
            <a:picLocks noChangeAspect="1"/>
          </p:cNvPicPr>
          <p:nvPr/>
        </p:nvPicPr>
        <p:blipFill>
          <a:blip r:embed="rId5"/>
          <a:stretch>
            <a:fillRect/>
          </a:stretch>
        </p:blipFill>
        <p:spPr bwMode="auto">
          <a:xfrm>
            <a:off x="5609301" y="4786322"/>
            <a:ext cx="3534699" cy="1785950"/>
          </a:xfrm>
          <a:prstGeom prst="rect">
            <a:avLst/>
          </a:prstGeom>
          <a:noFill/>
          <a:ln w="9525">
            <a:noFill/>
            <a:miter lim="800000"/>
            <a:headEnd/>
            <a:tailEnd/>
          </a:ln>
        </p:spPr>
      </p:pic>
    </p:spTree>
  </p:cSld>
  <p:clrMapOvr>
    <a:masterClrMapping/>
  </p:clrMapOvr>
  <p:transition spd="slow" advTm="20499">
    <p:wheel spokes="3"/>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512762"/>
            <a:ext cx="4186238" cy="6130947"/>
          </a:xfrm>
        </p:spPr>
        <p:txBody>
          <a:bodyPr/>
          <a:lstStyle/>
          <a:p>
            <a:r>
              <a:rPr lang="ru-RU" sz="2400" b="1" dirty="0" smtClean="0">
                <a:latin typeface="Arial Narrow" pitchFamily="34" charset="0"/>
              </a:rPr>
              <a:t>Сектор по экологическим вопросам и охране окружающей среды: </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400" dirty="0" smtClean="0">
                <a:latin typeface="Arial Narrow" pitchFamily="34" charset="0"/>
              </a:rPr>
              <a:t>ВГОО </a:t>
            </a:r>
            <a:r>
              <a:rPr lang="ru-RU" sz="2400" b="1" dirty="0" smtClean="0">
                <a:latin typeface="Arial Narrow" pitchFamily="34" charset="0"/>
              </a:rPr>
              <a:t>«</a:t>
            </a:r>
            <a:r>
              <a:rPr lang="ru-RU" sz="2400" b="1" dirty="0" smtClean="0">
                <a:solidFill>
                  <a:srgbClr val="FFC000"/>
                </a:solidFill>
                <a:latin typeface="Arial Narrow" pitchFamily="34" charset="0"/>
              </a:rPr>
              <a:t>Общество защиты животных»</a:t>
            </a:r>
            <a:br>
              <a:rPr lang="ru-RU" sz="2400" b="1" dirty="0" smtClean="0">
                <a:solidFill>
                  <a:srgbClr val="FFC000"/>
                </a:solidFill>
                <a:latin typeface="Arial Narrow" pitchFamily="34" charset="0"/>
              </a:rPr>
            </a:br>
            <a:r>
              <a:rPr lang="ru-RU" sz="2400" b="1" dirty="0" smtClean="0">
                <a:solidFill>
                  <a:srgbClr val="FFC000"/>
                </a:solidFill>
                <a:latin typeface="Arial Narrow" pitchFamily="34" charset="0"/>
              </a:rPr>
              <a:t/>
            </a:r>
            <a:br>
              <a:rPr lang="ru-RU" sz="2400" b="1" dirty="0" smtClean="0">
                <a:solidFill>
                  <a:srgbClr val="FFC000"/>
                </a:solidFill>
                <a:latin typeface="Arial Narrow" pitchFamily="34" charset="0"/>
              </a:rPr>
            </a:br>
            <a:r>
              <a:rPr lang="ru-RU" sz="2400" dirty="0" smtClean="0"/>
              <a:t> Общероссийское Общественное движение     </a:t>
            </a:r>
            <a:r>
              <a:rPr lang="ru-RU" sz="2400" b="1" dirty="0" smtClean="0">
                <a:solidFill>
                  <a:srgbClr val="00B050"/>
                </a:solidFill>
              </a:rPr>
              <a:t>“За сбережение народа” </a:t>
            </a:r>
            <a:endParaRPr lang="ru-RU" sz="2400" dirty="0">
              <a:solidFill>
                <a:srgbClr val="00B050"/>
              </a:solidFill>
              <a:latin typeface="Arial Narrow" pitchFamily="34" charset="0"/>
            </a:endParaRPr>
          </a:p>
        </p:txBody>
      </p:sp>
      <p:pic>
        <p:nvPicPr>
          <p:cNvPr id="4" name="Содержимое 3" descr="7_735d7dd49daaf873cb6b9d8f34f0c8d9.jpg"/>
          <p:cNvPicPr>
            <a:picLocks noGrp="1" noChangeAspect="1"/>
          </p:cNvPicPr>
          <p:nvPr>
            <p:ph idx="1"/>
          </p:nvPr>
        </p:nvPicPr>
        <p:blipFill>
          <a:blip r:embed="rId2"/>
          <a:stretch>
            <a:fillRect/>
          </a:stretch>
        </p:blipFill>
        <p:spPr>
          <a:xfrm>
            <a:off x="714348" y="1000108"/>
            <a:ext cx="3630124" cy="2357454"/>
          </a:xfrm>
          <a:prstGeom prst="rect">
            <a:avLst/>
          </a:prstGeom>
          <a:ln>
            <a:noFill/>
          </a:ln>
          <a:effectLst>
            <a:softEdge rad="112500"/>
          </a:effectLst>
        </p:spPr>
      </p:pic>
      <p:pic>
        <p:nvPicPr>
          <p:cNvPr id="14338" name="Picture 2" descr="C:\Users\Ирина\Pictures\Координационный Совет ОП 2016\2019\Брынская\IMG-20190513-WA0005.jpg"/>
          <p:cNvPicPr>
            <a:picLocks noChangeAspect="1" noChangeArrowheads="1"/>
          </p:cNvPicPr>
          <p:nvPr/>
        </p:nvPicPr>
        <p:blipFill>
          <a:blip r:embed="rId3"/>
          <a:srcRect l="1667" t="25937" r="-1" b="29063"/>
          <a:stretch>
            <a:fillRect/>
          </a:stretch>
        </p:blipFill>
        <p:spPr bwMode="auto">
          <a:xfrm>
            <a:off x="642910" y="3349086"/>
            <a:ext cx="3786214" cy="3080310"/>
          </a:xfrm>
          <a:prstGeom prst="rect">
            <a:avLst/>
          </a:prstGeom>
          <a:ln>
            <a:noFill/>
          </a:ln>
          <a:effectLst>
            <a:softEdge rad="112500"/>
          </a:effectLst>
        </p:spPr>
      </p:pic>
    </p:spTree>
  </p:cSld>
  <p:clrMapOvr>
    <a:masterClrMapping/>
  </p:clrMapOvr>
  <p:transition spd="slow">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190" y="285750"/>
            <a:ext cx="3929090" cy="6286500"/>
          </a:xfrm>
        </p:spPr>
        <p:txBody>
          <a:bodyPr/>
          <a:lstStyle/>
          <a:p>
            <a:pPr>
              <a:defRPr/>
            </a:pPr>
            <a:r>
              <a:rPr lang="ru-RU" sz="2400" dirty="0" smtClean="0">
                <a:latin typeface="Arial Narrow" pitchFamily="34" charset="0"/>
              </a:rPr>
              <a:t/>
            </a:r>
            <a:br>
              <a:rPr lang="ru-RU" sz="2400" dirty="0" smtClean="0">
                <a:latin typeface="Arial Narrow" pitchFamily="34" charset="0"/>
              </a:rPr>
            </a:br>
            <a:r>
              <a:rPr lang="ru-RU" sz="2400" dirty="0" smtClean="0">
                <a:latin typeface="Arial Narrow" pitchFamily="34" charset="0"/>
              </a:rPr>
              <a:t/>
            </a:r>
            <a:br>
              <a:rPr lang="ru-RU" sz="2400" dirty="0" smtClean="0">
                <a:latin typeface="Arial Narrow" pitchFamily="34" charset="0"/>
              </a:rPr>
            </a:br>
            <a:endParaRPr lang="ru-RU" sz="2400" dirty="0">
              <a:latin typeface="Arial Narrow" pitchFamily="34" charset="0"/>
            </a:endParaRPr>
          </a:p>
        </p:txBody>
      </p:sp>
      <p:pic>
        <p:nvPicPr>
          <p:cNvPr id="7" name="Содержимое 6" descr="экоселфи1.jpg"/>
          <p:cNvPicPr>
            <a:picLocks noGrp="1" noChangeAspect="1"/>
          </p:cNvPicPr>
          <p:nvPr>
            <p:ph idx="1"/>
          </p:nvPr>
        </p:nvPicPr>
        <p:blipFill>
          <a:blip r:embed="rId2" cstate="print"/>
          <a:stretch>
            <a:fillRect/>
          </a:stretch>
        </p:blipFill>
        <p:spPr>
          <a:xfrm>
            <a:off x="2071670" y="142852"/>
            <a:ext cx="3810027" cy="2143140"/>
          </a:xfrm>
          <a:prstGeom prst="rect">
            <a:avLst/>
          </a:prstGeom>
          <a:ln>
            <a:noFill/>
          </a:ln>
          <a:effectLst>
            <a:softEdge rad="112500"/>
          </a:effectLst>
        </p:spPr>
      </p:pic>
      <p:sp>
        <p:nvSpPr>
          <p:cNvPr id="6" name="Прямоугольник 5"/>
          <p:cNvSpPr/>
          <p:nvPr/>
        </p:nvSpPr>
        <p:spPr>
          <a:xfrm>
            <a:off x="5929322" y="285728"/>
            <a:ext cx="3214678" cy="6463308"/>
          </a:xfrm>
          <a:prstGeom prst="rect">
            <a:avLst/>
          </a:prstGeom>
        </p:spPr>
        <p:txBody>
          <a:bodyPr wrap="square">
            <a:spAutoFit/>
          </a:bodyPr>
          <a:lstStyle/>
          <a:p>
            <a:r>
              <a:rPr lang="ru-RU" b="1" dirty="0" smtClean="0"/>
              <a:t>Сектор по вопросам молодежи:</a:t>
            </a:r>
          </a:p>
          <a:p>
            <a:endParaRPr lang="ru-RU" b="1" dirty="0" smtClean="0"/>
          </a:p>
          <a:p>
            <a:r>
              <a:rPr lang="ru-RU" dirty="0" smtClean="0"/>
              <a:t>Городская молодежная общественная организация “</a:t>
            </a:r>
            <a:r>
              <a:rPr lang="ru-RU" b="1" dirty="0" err="1" smtClean="0">
                <a:solidFill>
                  <a:srgbClr val="00B0F0"/>
                </a:solidFill>
              </a:rPr>
              <a:t>Волгодонская</a:t>
            </a:r>
            <a:r>
              <a:rPr lang="ru-RU" b="1" dirty="0" smtClean="0">
                <a:solidFill>
                  <a:srgbClr val="00B0F0"/>
                </a:solidFill>
              </a:rPr>
              <a:t> правовая школа</a:t>
            </a:r>
            <a:r>
              <a:rPr lang="ru-RU" dirty="0" smtClean="0">
                <a:solidFill>
                  <a:srgbClr val="00B0F0"/>
                </a:solidFill>
              </a:rPr>
              <a:t>”</a:t>
            </a:r>
          </a:p>
          <a:p>
            <a:endParaRPr lang="ru-RU" dirty="0" smtClean="0"/>
          </a:p>
          <a:p>
            <a:r>
              <a:rPr lang="ru-RU" dirty="0" smtClean="0"/>
              <a:t>Организация </a:t>
            </a:r>
            <a:r>
              <a:rPr lang="ru-RU" b="1" dirty="0" smtClean="0">
                <a:solidFill>
                  <a:srgbClr val="00B0F0"/>
                </a:solidFill>
              </a:rPr>
              <a:t>молодёжи атомщиков Ростовской АЭС</a:t>
            </a:r>
          </a:p>
          <a:p>
            <a:endParaRPr lang="ru-RU" b="1" dirty="0" smtClean="0"/>
          </a:p>
          <a:p>
            <a:r>
              <a:rPr lang="ru-RU" dirty="0" err="1" smtClean="0"/>
              <a:t>Волгодонская</a:t>
            </a:r>
            <a:r>
              <a:rPr lang="ru-RU" dirty="0" smtClean="0"/>
              <a:t> городская молодежная общественная организация                               </a:t>
            </a:r>
            <a:r>
              <a:rPr lang="ru-RU" b="1" dirty="0" smtClean="0"/>
              <a:t>“</a:t>
            </a:r>
            <a:r>
              <a:rPr lang="ru-RU" b="1" dirty="0" smtClean="0">
                <a:solidFill>
                  <a:srgbClr val="FFC000"/>
                </a:solidFill>
              </a:rPr>
              <a:t>Новое поколение”</a:t>
            </a:r>
          </a:p>
          <a:p>
            <a:endParaRPr lang="ru-RU" b="1" dirty="0" smtClean="0">
              <a:solidFill>
                <a:srgbClr val="FFC000"/>
              </a:solidFill>
            </a:endParaRPr>
          </a:p>
          <a:p>
            <a:r>
              <a:rPr lang="ru-RU" dirty="0" smtClean="0"/>
              <a:t>Региональная благотворительная общественная организация                           </a:t>
            </a:r>
            <a:r>
              <a:rPr lang="ru-RU" b="1" dirty="0" smtClean="0">
                <a:solidFill>
                  <a:srgbClr val="C00000"/>
                </a:solidFill>
              </a:rPr>
              <a:t>“Поколение молодежи</a:t>
            </a:r>
            <a:r>
              <a:rPr lang="ru-RU" dirty="0" smtClean="0">
                <a:solidFill>
                  <a:srgbClr val="C00000"/>
                </a:solidFill>
              </a:rPr>
              <a:t>”</a:t>
            </a:r>
          </a:p>
          <a:p>
            <a:endParaRPr lang="ru-RU" b="1" dirty="0" smtClean="0">
              <a:solidFill>
                <a:srgbClr val="FFC000"/>
              </a:solidFill>
            </a:endParaRPr>
          </a:p>
          <a:p>
            <a:endParaRPr lang="ru-RU" b="1" dirty="0">
              <a:solidFill>
                <a:srgbClr val="FFC000"/>
              </a:solidFill>
            </a:endParaRPr>
          </a:p>
        </p:txBody>
      </p:sp>
      <p:pic>
        <p:nvPicPr>
          <p:cNvPr id="3075" name="Picture 3" descr="C:\Users\Ирина\Pictures\Субботник 05.09\IMG_20150905_103538.jpg"/>
          <p:cNvPicPr>
            <a:picLocks noChangeAspect="1" noChangeArrowheads="1"/>
          </p:cNvPicPr>
          <p:nvPr/>
        </p:nvPicPr>
        <p:blipFill>
          <a:blip r:embed="rId3"/>
          <a:srcRect/>
          <a:stretch>
            <a:fillRect/>
          </a:stretch>
        </p:blipFill>
        <p:spPr bwMode="auto">
          <a:xfrm>
            <a:off x="1500166" y="2428868"/>
            <a:ext cx="3929090" cy="2215025"/>
          </a:xfrm>
          <a:prstGeom prst="rect">
            <a:avLst/>
          </a:prstGeom>
          <a:ln>
            <a:noFill/>
          </a:ln>
          <a:effectLst>
            <a:softEdge rad="112500"/>
          </a:effectLst>
        </p:spPr>
      </p:pic>
      <p:pic>
        <p:nvPicPr>
          <p:cNvPr id="3076" name="Picture 4" descr="C:\Users\Ирина\Pictures\Координационный Совет ОП 2016\Андреев\волгновпокобщая.jpg"/>
          <p:cNvPicPr>
            <a:picLocks noChangeAspect="1" noChangeArrowheads="1"/>
          </p:cNvPicPr>
          <p:nvPr/>
        </p:nvPicPr>
        <p:blipFill>
          <a:blip r:embed="rId4"/>
          <a:srcRect/>
          <a:stretch>
            <a:fillRect/>
          </a:stretch>
        </p:blipFill>
        <p:spPr bwMode="auto">
          <a:xfrm>
            <a:off x="428596" y="4786322"/>
            <a:ext cx="4658199" cy="1928826"/>
          </a:xfrm>
          <a:prstGeom prst="rect">
            <a:avLst/>
          </a:prstGeom>
          <a:ln>
            <a:noFill/>
          </a:ln>
          <a:effectLst>
            <a:softEdge rad="112500"/>
          </a:effectLst>
        </p:spPr>
      </p:pic>
    </p:spTree>
  </p:cSld>
  <p:clrMapOvr>
    <a:masterClrMapping/>
  </p:clrMapOvr>
  <p:transition spd="slow" advTm="15740">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50"/>
            <a:ext cx="3143272" cy="6143646"/>
          </a:xfrm>
        </p:spPr>
        <p:txBody>
          <a:bodyPr/>
          <a:lstStyle/>
          <a:p>
            <a:pPr algn="r">
              <a:defRPr/>
            </a:pPr>
            <a:r>
              <a:rPr lang="ru-RU" sz="2400" b="1" dirty="0" smtClean="0">
                <a:latin typeface="Arial Narrow" pitchFamily="34" charset="0"/>
              </a:rPr>
              <a:t>Сектор по вопросам спорта и здорового образа жизни:</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400" dirty="0" err="1" smtClean="0">
                <a:latin typeface="Arial Narrow" pitchFamily="34" charset="0"/>
              </a:rPr>
              <a:t>Волгодонская</a:t>
            </a:r>
            <a:r>
              <a:rPr lang="ru-RU" sz="2400" dirty="0" smtClean="0">
                <a:latin typeface="Arial Narrow" pitchFamily="34" charset="0"/>
              </a:rPr>
              <a:t> ГОО </a:t>
            </a:r>
            <a:r>
              <a:rPr lang="ru-RU" sz="2400" b="1" dirty="0" smtClean="0">
                <a:latin typeface="Arial Narrow" pitchFamily="34" charset="0"/>
              </a:rPr>
              <a:t>«Спортивный клуб боевых искусств </a:t>
            </a:r>
            <a:r>
              <a:rPr lang="ru-RU" sz="2400" b="1" dirty="0" smtClean="0">
                <a:solidFill>
                  <a:srgbClr val="FFC000"/>
                </a:solidFill>
                <a:latin typeface="Arial Narrow" pitchFamily="34" charset="0"/>
              </a:rPr>
              <a:t>«Русь</a:t>
            </a:r>
            <a:r>
              <a:rPr lang="ru-RU" sz="2400" b="1" dirty="0" smtClean="0">
                <a:latin typeface="Arial Narrow" pitchFamily="34" charset="0"/>
              </a:rPr>
              <a:t>»</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400" dirty="0" smtClean="0">
                <a:latin typeface="Arial Narrow" pitchFamily="34" charset="0"/>
              </a:rPr>
              <a:t>АНО </a:t>
            </a:r>
            <a:r>
              <a:rPr lang="ru-RU" sz="2400" b="1" dirty="0" smtClean="0">
                <a:latin typeface="Arial Narrow" pitchFamily="34" charset="0"/>
              </a:rPr>
              <a:t>«Волейбольный клуб </a:t>
            </a:r>
            <a:r>
              <a:rPr lang="ru-RU" sz="2400" b="1" dirty="0" smtClean="0">
                <a:solidFill>
                  <a:srgbClr val="0070C0"/>
                </a:solidFill>
                <a:latin typeface="Arial Narrow" pitchFamily="34" charset="0"/>
              </a:rPr>
              <a:t>«Импульс-спорт</a:t>
            </a:r>
            <a:r>
              <a:rPr lang="ru-RU" sz="2400" b="1" dirty="0" smtClean="0">
                <a:latin typeface="Arial Narrow" pitchFamily="34" charset="0"/>
              </a:rPr>
              <a:t>»</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400" dirty="0" smtClean="0">
                <a:latin typeface="Arial Narrow" pitchFamily="34" charset="0"/>
              </a:rPr>
              <a:t>Общественная организация </a:t>
            </a:r>
            <a:r>
              <a:rPr lang="ru-RU" sz="2400" b="1" dirty="0" smtClean="0">
                <a:solidFill>
                  <a:srgbClr val="C00000"/>
                </a:solidFill>
                <a:latin typeface="Arial Narrow" pitchFamily="34" charset="0"/>
              </a:rPr>
              <a:t>«</a:t>
            </a:r>
            <a:r>
              <a:rPr lang="ru-RU" sz="2400" b="1" dirty="0" err="1" smtClean="0">
                <a:solidFill>
                  <a:srgbClr val="C00000"/>
                </a:solidFill>
                <a:latin typeface="Arial Narrow" pitchFamily="34" charset="0"/>
              </a:rPr>
              <a:t>Волгодонской</a:t>
            </a:r>
            <a:r>
              <a:rPr lang="ru-RU" sz="2400" b="1" dirty="0" smtClean="0">
                <a:solidFill>
                  <a:srgbClr val="C00000"/>
                </a:solidFill>
                <a:latin typeface="Arial Narrow" pitchFamily="34" charset="0"/>
              </a:rPr>
              <a:t> городской боксёрский клуб</a:t>
            </a:r>
            <a:r>
              <a:rPr lang="ru-RU" sz="2400" b="1" dirty="0" smtClean="0">
                <a:latin typeface="Arial Narrow" pitchFamily="34" charset="0"/>
              </a:rPr>
              <a:t>»</a:t>
            </a:r>
            <a:r>
              <a:rPr lang="ru-RU" sz="2400" b="1" dirty="0" smtClean="0"/>
              <a:t/>
            </a:r>
            <a:br>
              <a:rPr lang="ru-RU" sz="2400" b="1" dirty="0" smtClean="0"/>
            </a:br>
            <a:endParaRPr lang="ru-RU" sz="2400" dirty="0"/>
          </a:p>
        </p:txBody>
      </p:sp>
      <p:pic>
        <p:nvPicPr>
          <p:cNvPr id="6" name="Содержимое 5" descr="0098a5d035a23a0a695cab283f9445b3.jpg"/>
          <p:cNvPicPr>
            <a:picLocks noGrp="1" noChangeAspect="1"/>
          </p:cNvPicPr>
          <p:nvPr>
            <p:ph idx="1"/>
          </p:nvPr>
        </p:nvPicPr>
        <p:blipFill>
          <a:blip r:embed="rId2" cstate="print"/>
          <a:stretch>
            <a:fillRect/>
          </a:stretch>
        </p:blipFill>
        <p:spPr>
          <a:xfrm>
            <a:off x="3571868" y="214290"/>
            <a:ext cx="3143250" cy="2096523"/>
          </a:xfrm>
        </p:spPr>
      </p:pic>
      <p:pic>
        <p:nvPicPr>
          <p:cNvPr id="4099" name="Picture 3" descr="C:\Users\Ирина\Pictures\Координационный Совет ОП 2016\Андреев\f1ed623f.jpg"/>
          <p:cNvPicPr>
            <a:picLocks noChangeAspect="1" noChangeArrowheads="1"/>
          </p:cNvPicPr>
          <p:nvPr/>
        </p:nvPicPr>
        <p:blipFill>
          <a:blip r:embed="rId3" cstate="print"/>
          <a:srcRect/>
          <a:stretch>
            <a:fillRect/>
          </a:stretch>
        </p:blipFill>
        <p:spPr bwMode="auto">
          <a:xfrm>
            <a:off x="3929058" y="2143116"/>
            <a:ext cx="3571868" cy="2506194"/>
          </a:xfrm>
          <a:prstGeom prst="rect">
            <a:avLst/>
          </a:prstGeom>
          <a:noFill/>
        </p:spPr>
      </p:pic>
      <p:pic>
        <p:nvPicPr>
          <p:cNvPr id="4100" name="Picture 4" descr="C:\Users\Ирина\Pictures\Координационный Совет ОП 2016\Андреев\6b5e1289.jpg"/>
          <p:cNvPicPr>
            <a:picLocks noChangeAspect="1" noChangeArrowheads="1"/>
          </p:cNvPicPr>
          <p:nvPr/>
        </p:nvPicPr>
        <p:blipFill>
          <a:blip r:embed="rId4" cstate="print"/>
          <a:srcRect/>
          <a:stretch>
            <a:fillRect/>
          </a:stretch>
        </p:blipFill>
        <p:spPr bwMode="auto">
          <a:xfrm>
            <a:off x="6148711" y="4609037"/>
            <a:ext cx="2995289" cy="2248963"/>
          </a:xfrm>
          <a:prstGeom prst="rect">
            <a:avLst/>
          </a:prstGeom>
          <a:noFill/>
        </p:spPr>
      </p:pic>
    </p:spTree>
  </p:cSld>
  <p:clrMapOvr>
    <a:masterClrMapping/>
  </p:clrMapOvr>
  <p:transition spd="slow" advTm="15366">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3" y="512763"/>
            <a:ext cx="4186237" cy="5916612"/>
          </a:xfrm>
        </p:spPr>
        <p:txBody>
          <a:bodyPr/>
          <a:lstStyle/>
          <a:p>
            <a:pPr>
              <a:defRPr/>
            </a:pPr>
            <a:r>
              <a:rPr lang="ru-RU" sz="3200" dirty="0" smtClean="0">
                <a:latin typeface="Arial Narrow" pitchFamily="34" charset="0"/>
              </a:rPr>
              <a:t/>
            </a:r>
            <a:br>
              <a:rPr lang="ru-RU" sz="3200" dirty="0" smtClean="0">
                <a:latin typeface="Arial Narrow" pitchFamily="34" charset="0"/>
              </a:rPr>
            </a:br>
            <a:endParaRPr lang="ru-RU" sz="3200" dirty="0">
              <a:solidFill>
                <a:srgbClr val="FF9933"/>
              </a:solidFill>
              <a:latin typeface="Arial Narrow" pitchFamily="34" charset="0"/>
            </a:endParaRPr>
          </a:p>
        </p:txBody>
      </p:sp>
      <p:sp>
        <p:nvSpPr>
          <p:cNvPr id="5" name="Прямоугольник 4"/>
          <p:cNvSpPr/>
          <p:nvPr/>
        </p:nvSpPr>
        <p:spPr>
          <a:xfrm>
            <a:off x="5786446" y="1"/>
            <a:ext cx="3357554" cy="7540526"/>
          </a:xfrm>
          <a:prstGeom prst="rect">
            <a:avLst/>
          </a:prstGeom>
        </p:spPr>
        <p:txBody>
          <a:bodyPr wrap="square">
            <a:spAutoFit/>
          </a:bodyPr>
          <a:lstStyle/>
          <a:p>
            <a:r>
              <a:rPr lang="ru-RU" sz="2400" b="1" dirty="0" smtClean="0">
                <a:latin typeface="Arial Narrow" pitchFamily="34" charset="0"/>
              </a:rPr>
              <a:t>Сектор по вопросам спорта и здорового образа жизни:</a:t>
            </a:r>
          </a:p>
          <a:p>
            <a:endParaRPr lang="ru-RU" sz="2800" b="1" dirty="0" smtClean="0">
              <a:latin typeface="Arial Narrow" pitchFamily="34" charset="0"/>
            </a:endParaRPr>
          </a:p>
          <a:p>
            <a:r>
              <a:rPr lang="ru-RU" sz="2400" b="1" dirty="0" smtClean="0">
                <a:solidFill>
                  <a:schemeClr val="tx1">
                    <a:lumMod val="95000"/>
                  </a:schemeClr>
                </a:solidFill>
                <a:latin typeface="Arial Narrow" pitchFamily="34" charset="0"/>
              </a:rPr>
              <a:t>Федерация </a:t>
            </a:r>
            <a:r>
              <a:rPr lang="ru-RU" sz="2400" b="1" dirty="0" smtClean="0">
                <a:solidFill>
                  <a:srgbClr val="00B0F0"/>
                </a:solidFill>
                <a:latin typeface="Arial Narrow" pitchFamily="34" charset="0"/>
              </a:rPr>
              <a:t>парусного спорта </a:t>
            </a:r>
            <a:r>
              <a:rPr lang="ru-RU" sz="2400" b="1" dirty="0" smtClean="0">
                <a:latin typeface="Arial Narrow" pitchFamily="34" charset="0"/>
              </a:rPr>
              <a:t>г. Волгодонска</a:t>
            </a:r>
          </a:p>
          <a:p>
            <a:endParaRPr lang="ru-RU" sz="2400" b="1" dirty="0" smtClean="0">
              <a:solidFill>
                <a:srgbClr val="00B0F0"/>
              </a:solidFill>
              <a:latin typeface="Arial Narrow" pitchFamily="34" charset="0"/>
            </a:endParaRPr>
          </a:p>
          <a:p>
            <a:endParaRPr lang="ru-RU" sz="2400" b="1" dirty="0" smtClean="0">
              <a:latin typeface="Arial Narrow" pitchFamily="34" charset="0"/>
            </a:endParaRPr>
          </a:p>
          <a:p>
            <a:endParaRPr lang="ru-RU" sz="2400" b="1" dirty="0" smtClean="0">
              <a:latin typeface="Arial Narrow" pitchFamily="34" charset="0"/>
            </a:endParaRPr>
          </a:p>
          <a:p>
            <a:endParaRPr lang="ru-RU" sz="2400" b="1" dirty="0" smtClean="0">
              <a:latin typeface="Arial Narrow" pitchFamily="34" charset="0"/>
            </a:endParaRPr>
          </a:p>
          <a:p>
            <a:r>
              <a:rPr lang="ru-RU" sz="2400" b="1" dirty="0" err="1" smtClean="0">
                <a:latin typeface="Arial Narrow" pitchFamily="34" charset="0"/>
              </a:rPr>
              <a:t>Волгодонская</a:t>
            </a:r>
            <a:r>
              <a:rPr lang="ru-RU" sz="2400" b="1" dirty="0" smtClean="0">
                <a:latin typeface="Arial Narrow" pitchFamily="34" charset="0"/>
              </a:rPr>
              <a:t> </a:t>
            </a:r>
            <a:r>
              <a:rPr lang="ru-RU" sz="2400" b="1" dirty="0" smtClean="0">
                <a:latin typeface="Arial Narrow" pitchFamily="34" charset="0"/>
              </a:rPr>
              <a:t>городская федерация </a:t>
            </a:r>
            <a:r>
              <a:rPr lang="ru-RU" sz="2400" b="1" dirty="0" smtClean="0">
                <a:solidFill>
                  <a:srgbClr val="C00000"/>
                </a:solidFill>
                <a:latin typeface="Arial Narrow" pitchFamily="34" charset="0"/>
              </a:rPr>
              <a:t>дзюдо и самбо</a:t>
            </a:r>
          </a:p>
          <a:p>
            <a:endParaRPr lang="ru-RU" sz="2400" b="1" dirty="0" smtClean="0">
              <a:solidFill>
                <a:srgbClr val="C00000"/>
              </a:solidFill>
              <a:latin typeface="Arial Narrow" pitchFamily="34" charset="0"/>
            </a:endParaRPr>
          </a:p>
          <a:p>
            <a:endParaRPr lang="ru-RU" sz="2400" b="1" dirty="0" smtClean="0">
              <a:latin typeface="Arial Narrow" pitchFamily="34" charset="0"/>
            </a:endParaRPr>
          </a:p>
          <a:p>
            <a:endParaRPr lang="ru-RU" sz="2400" b="1" dirty="0" smtClean="0">
              <a:latin typeface="Arial Narrow" pitchFamily="34" charset="0"/>
            </a:endParaRPr>
          </a:p>
          <a:p>
            <a:endParaRPr lang="ru-RU" sz="2400" b="1" dirty="0" smtClean="0">
              <a:solidFill>
                <a:srgbClr val="00B0F0"/>
              </a:solidFill>
              <a:latin typeface="Arial Narrow" pitchFamily="34" charset="0"/>
            </a:endParaRPr>
          </a:p>
          <a:p>
            <a:endParaRPr lang="ru-RU" sz="2400" b="1" dirty="0" smtClean="0">
              <a:latin typeface="Arial Narrow" pitchFamily="34" charset="0"/>
            </a:endParaRPr>
          </a:p>
          <a:p>
            <a:endParaRPr lang="ru-RU" sz="2400" b="1" dirty="0" smtClean="0">
              <a:solidFill>
                <a:srgbClr val="00B0F0"/>
              </a:solidFill>
              <a:latin typeface="Arial Narrow" pitchFamily="34" charset="0"/>
            </a:endParaRPr>
          </a:p>
          <a:p>
            <a:endParaRPr lang="ru-RU" sz="2400" dirty="0">
              <a:solidFill>
                <a:srgbClr val="00B0F0"/>
              </a:solidFill>
              <a:latin typeface="Arial Narrow" pitchFamily="34" charset="0"/>
            </a:endParaRPr>
          </a:p>
        </p:txBody>
      </p:sp>
      <p:pic>
        <p:nvPicPr>
          <p:cNvPr id="11265" name="Picture 1" descr="C:\Users\Ирина\Pictures\Координационный Совет ОП 2016\2019\Андреев\отчет 2019\20190518_141039 - копия.jpg"/>
          <p:cNvPicPr>
            <a:picLocks noChangeAspect="1" noChangeArrowheads="1"/>
          </p:cNvPicPr>
          <p:nvPr/>
        </p:nvPicPr>
        <p:blipFill>
          <a:blip r:embed="rId2"/>
          <a:srcRect/>
          <a:stretch>
            <a:fillRect/>
          </a:stretch>
        </p:blipFill>
        <p:spPr bwMode="auto">
          <a:xfrm>
            <a:off x="10715668" y="6858000"/>
            <a:ext cx="27936826" cy="15811500"/>
          </a:xfrm>
          <a:prstGeom prst="rect">
            <a:avLst/>
          </a:prstGeom>
          <a:noFill/>
        </p:spPr>
      </p:pic>
      <p:pic>
        <p:nvPicPr>
          <p:cNvPr id="9" name="Содержимое 8" descr="20190518_141039 - копия.jpg"/>
          <p:cNvPicPr>
            <a:picLocks noGrp="1" noChangeAspect="1"/>
          </p:cNvPicPr>
          <p:nvPr>
            <p:ph idx="1"/>
          </p:nvPr>
        </p:nvPicPr>
        <p:blipFill>
          <a:blip r:embed="rId3" cstate="print"/>
          <a:stretch>
            <a:fillRect/>
          </a:stretch>
        </p:blipFill>
        <p:spPr>
          <a:xfrm>
            <a:off x="1071538" y="500042"/>
            <a:ext cx="4186238" cy="2369300"/>
          </a:xfrm>
          <a:prstGeom prst="rect">
            <a:avLst/>
          </a:prstGeom>
          <a:ln>
            <a:noFill/>
          </a:ln>
          <a:effectLst>
            <a:softEdge rad="112500"/>
          </a:effectLst>
        </p:spPr>
      </p:pic>
      <p:pic>
        <p:nvPicPr>
          <p:cNvPr id="11267" name="Picture 3" descr="http://archive.volgodonskgorod.ru/photos/6069.jpg"/>
          <p:cNvPicPr>
            <a:picLocks noChangeAspect="1" noChangeArrowheads="1"/>
          </p:cNvPicPr>
          <p:nvPr/>
        </p:nvPicPr>
        <p:blipFill>
          <a:blip r:embed="rId4" cstate="print"/>
          <a:srcRect/>
          <a:stretch>
            <a:fillRect/>
          </a:stretch>
        </p:blipFill>
        <p:spPr bwMode="auto">
          <a:xfrm>
            <a:off x="1142976" y="3071810"/>
            <a:ext cx="4029449" cy="2687611"/>
          </a:xfrm>
          <a:prstGeom prst="rect">
            <a:avLst/>
          </a:prstGeom>
          <a:ln>
            <a:noFill/>
          </a:ln>
          <a:effectLst>
            <a:softEdge rad="112500"/>
          </a:effectLst>
        </p:spPr>
      </p:pic>
    </p:spTree>
  </p:cSld>
  <p:clrMapOvr>
    <a:masterClrMapping/>
  </p:clrMapOvr>
  <p:transition spd="slow" advTm="15070">
    <p:wheel spokes="3"/>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42852"/>
            <a:ext cx="3228972" cy="6215105"/>
          </a:xfrm>
        </p:spPr>
        <p:txBody>
          <a:bodyPr/>
          <a:lstStyle/>
          <a:p>
            <a:pPr algn="r"/>
            <a:r>
              <a:rPr lang="ru-RU" sz="2800" b="1" dirty="0" smtClean="0">
                <a:latin typeface="Arial Narrow" pitchFamily="34" charset="0"/>
              </a:rPr>
              <a:t>Сектор по вопросам спорта и здорового образа жизни:</a:t>
            </a:r>
            <a:br>
              <a:rPr lang="ru-RU" sz="2800" b="1" dirty="0" smtClean="0">
                <a:latin typeface="Arial Narrow" pitchFamily="34" charset="0"/>
              </a:rPr>
            </a:br>
            <a:r>
              <a:rPr lang="ru-RU" sz="2800" b="1" dirty="0" smtClean="0">
                <a:latin typeface="Arial Narrow" pitchFamily="34" charset="0"/>
              </a:rPr>
              <a:t/>
            </a:r>
            <a:br>
              <a:rPr lang="ru-RU" sz="2800" b="1" dirty="0" smtClean="0">
                <a:latin typeface="Arial Narrow" pitchFamily="34" charset="0"/>
              </a:rPr>
            </a:br>
            <a:r>
              <a:rPr lang="ru-RU" sz="2400" b="1" dirty="0" smtClean="0">
                <a:latin typeface="Arial Narrow" pitchFamily="34" charset="0"/>
              </a:rPr>
              <a:t>Городская общественная организация </a:t>
            </a:r>
            <a:r>
              <a:rPr lang="ru-RU" sz="2400" b="1" dirty="0" smtClean="0">
                <a:solidFill>
                  <a:srgbClr val="FF9933"/>
                </a:solidFill>
                <a:latin typeface="Arial Narrow" pitchFamily="34" charset="0"/>
              </a:rPr>
              <a:t>«Спортивный клуб Стимул»</a:t>
            </a:r>
            <a:br>
              <a:rPr lang="ru-RU" sz="2400" b="1" dirty="0" smtClean="0">
                <a:solidFill>
                  <a:srgbClr val="FF9933"/>
                </a:solidFill>
                <a:latin typeface="Arial Narrow" pitchFamily="34" charset="0"/>
              </a:rPr>
            </a:br>
            <a:r>
              <a:rPr lang="ru-RU" sz="2400" b="1" dirty="0" smtClean="0">
                <a:solidFill>
                  <a:srgbClr val="FF9933"/>
                </a:solidFill>
                <a:latin typeface="Arial Narrow" pitchFamily="34" charset="0"/>
              </a:rPr>
              <a:t/>
            </a:r>
            <a:br>
              <a:rPr lang="ru-RU" sz="2400" b="1" dirty="0" smtClean="0">
                <a:solidFill>
                  <a:srgbClr val="FF9933"/>
                </a:solidFill>
                <a:latin typeface="Arial Narrow" pitchFamily="34" charset="0"/>
              </a:rPr>
            </a:br>
            <a:r>
              <a:rPr lang="ru-RU" sz="2400" b="1" dirty="0" smtClean="0">
                <a:latin typeface="Times New Roman" pitchFamily="18" charset="0"/>
                <a:cs typeface="Times New Roman" pitchFamily="18" charset="0"/>
              </a:rPr>
              <a:t>Городская общественная организация  </a:t>
            </a:r>
            <a:r>
              <a:rPr lang="ru-RU" sz="2400" b="1" dirty="0" smtClean="0">
                <a:solidFill>
                  <a:srgbClr val="FF0000"/>
                </a:solidFill>
                <a:latin typeface="Times New Roman" pitchFamily="18" charset="0"/>
                <a:cs typeface="Times New Roman" pitchFamily="18" charset="0"/>
              </a:rPr>
              <a:t>«Клуб туристов и альпинистов «Вертикаль».</a:t>
            </a:r>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solidFill>
                  <a:srgbClr val="FF9933"/>
                </a:solidFill>
                <a:latin typeface="Arial Narrow" pitchFamily="34" charset="0"/>
              </a:rPr>
              <a:t/>
            </a:r>
            <a:br>
              <a:rPr lang="ru-RU" sz="2800" b="1" dirty="0" smtClean="0">
                <a:solidFill>
                  <a:srgbClr val="FF9933"/>
                </a:solidFill>
                <a:latin typeface="Arial Narrow" pitchFamily="34" charset="0"/>
              </a:rPr>
            </a:br>
            <a:r>
              <a:rPr lang="ru-RU" sz="2800" b="1" dirty="0" smtClean="0">
                <a:latin typeface="Arial Narrow" pitchFamily="34" charset="0"/>
              </a:rPr>
              <a:t/>
            </a:r>
            <a:br>
              <a:rPr lang="ru-RU" sz="2800" b="1" dirty="0" smtClean="0">
                <a:latin typeface="Arial Narrow" pitchFamily="34" charset="0"/>
              </a:rPr>
            </a:br>
            <a:r>
              <a:rPr lang="ru-RU" sz="2800" b="1" dirty="0" smtClean="0">
                <a:latin typeface="Arial Narrow" pitchFamily="34" charset="0"/>
              </a:rPr>
              <a:t/>
            </a:r>
            <a:br>
              <a:rPr lang="ru-RU" sz="2800" b="1" dirty="0" smtClean="0">
                <a:latin typeface="Arial Narrow" pitchFamily="34" charset="0"/>
              </a:rPr>
            </a:br>
            <a:endParaRPr lang="ru-RU" sz="2800" dirty="0"/>
          </a:p>
        </p:txBody>
      </p:sp>
      <p:pic>
        <p:nvPicPr>
          <p:cNvPr id="4" name="Содержимое 3" descr="24909749_1037952949677916_3452046975727249140_n.jpg"/>
          <p:cNvPicPr>
            <a:picLocks noGrp="1" noChangeAspect="1"/>
          </p:cNvPicPr>
          <p:nvPr>
            <p:ph idx="1"/>
          </p:nvPr>
        </p:nvPicPr>
        <p:blipFill>
          <a:blip r:embed="rId2"/>
          <a:stretch>
            <a:fillRect/>
          </a:stretch>
        </p:blipFill>
        <p:spPr>
          <a:xfrm>
            <a:off x="4857752" y="3143248"/>
            <a:ext cx="3471858" cy="3459706"/>
          </a:xfrm>
          <a:prstGeom prst="rect">
            <a:avLst/>
          </a:prstGeom>
          <a:ln>
            <a:noFill/>
          </a:ln>
          <a:effectLst>
            <a:softEdge rad="112500"/>
          </a:effectLst>
        </p:spPr>
      </p:pic>
      <p:pic>
        <p:nvPicPr>
          <p:cNvPr id="1028" name="Picture 4" descr="http://netnarkote.at.ua/_bl/0/82310766.jpg"/>
          <p:cNvPicPr>
            <a:picLocks noChangeAspect="1" noChangeArrowheads="1"/>
          </p:cNvPicPr>
          <p:nvPr/>
        </p:nvPicPr>
        <p:blipFill>
          <a:blip r:embed="rId3"/>
          <a:srcRect/>
          <a:stretch>
            <a:fillRect/>
          </a:stretch>
        </p:blipFill>
        <p:spPr bwMode="auto">
          <a:xfrm>
            <a:off x="4857752" y="357166"/>
            <a:ext cx="3606310" cy="2401859"/>
          </a:xfrm>
          <a:prstGeom prst="rect">
            <a:avLst/>
          </a:prstGeom>
          <a:ln>
            <a:noFill/>
          </a:ln>
          <a:effectLst>
            <a:softEdge rad="112500"/>
          </a:effectLst>
        </p:spPr>
      </p:pic>
    </p:spTree>
  </p:cSld>
  <p:clrMapOvr>
    <a:masterClrMapping/>
  </p:clrMapOvr>
  <p:transition spd="slow" advTm="15226">
    <p:wheel spokes="3"/>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9"/>
            <a:ext cx="4143403" cy="6286522"/>
          </a:xfrm>
        </p:spPr>
        <p:txBody>
          <a:bodyPr/>
          <a:lstStyle/>
          <a:p>
            <a:pPr algn="r">
              <a:defRPr/>
            </a:pPr>
            <a:r>
              <a:rPr lang="ru-RU" sz="2400" b="1" dirty="0" smtClean="0"/>
              <a:t>Сектор по делам казачества и национальных диаспор:</a:t>
            </a:r>
            <a:br>
              <a:rPr lang="ru-RU" sz="2400" b="1" dirty="0" smtClean="0"/>
            </a:br>
            <a:r>
              <a:rPr lang="ru-RU" sz="2400" b="1" dirty="0" smtClean="0"/>
              <a:t/>
            </a:r>
            <a:br>
              <a:rPr lang="ru-RU" sz="2400" b="1" dirty="0" smtClean="0"/>
            </a:br>
            <a:r>
              <a:rPr lang="ru-RU" sz="2400" dirty="0" smtClean="0"/>
              <a:t> РОО </a:t>
            </a:r>
            <a:r>
              <a:rPr lang="ru-RU" sz="2400" b="1" dirty="0" smtClean="0"/>
              <a:t>«Объединение представителей народов Дагестана </a:t>
            </a:r>
            <a:r>
              <a:rPr lang="ru-RU" sz="2400" b="1" dirty="0" smtClean="0">
                <a:solidFill>
                  <a:srgbClr val="FFC000"/>
                </a:solidFill>
              </a:rPr>
              <a:t>«</a:t>
            </a:r>
            <a:r>
              <a:rPr lang="ru-RU" sz="2400" b="1" dirty="0" err="1" smtClean="0">
                <a:solidFill>
                  <a:srgbClr val="FFC000"/>
                </a:solidFill>
              </a:rPr>
              <a:t>Ватан</a:t>
            </a:r>
            <a:r>
              <a:rPr lang="ru-RU" sz="2400" b="1" dirty="0" smtClean="0">
                <a:solidFill>
                  <a:srgbClr val="FFC000"/>
                </a:solidFill>
              </a:rPr>
              <a:t>»</a:t>
            </a:r>
            <a:br>
              <a:rPr lang="ru-RU" sz="2400" b="1" dirty="0" smtClean="0">
                <a:solidFill>
                  <a:srgbClr val="FFC000"/>
                </a:solidFill>
              </a:rPr>
            </a:br>
            <a:r>
              <a:rPr lang="ru-RU" sz="2400" b="1" dirty="0" smtClean="0"/>
              <a:t> </a:t>
            </a:r>
            <a:br>
              <a:rPr lang="ru-RU" sz="2400" b="1" dirty="0" smtClean="0"/>
            </a:br>
            <a:r>
              <a:rPr lang="ru-RU" sz="2400" dirty="0" smtClean="0"/>
              <a:t> РОО – объединение </a:t>
            </a:r>
            <a:r>
              <a:rPr lang="ru-RU" sz="2400" b="1" dirty="0" smtClean="0"/>
              <a:t>«Межнациональное сотрудничество </a:t>
            </a:r>
            <a:r>
              <a:rPr lang="ru-RU" sz="2400" b="1" dirty="0" smtClean="0">
                <a:solidFill>
                  <a:srgbClr val="C00000"/>
                </a:solidFill>
              </a:rPr>
              <a:t>«Иберия»</a:t>
            </a:r>
            <a:br>
              <a:rPr lang="ru-RU" sz="2400" b="1" dirty="0" smtClean="0">
                <a:solidFill>
                  <a:srgbClr val="C00000"/>
                </a:solidFill>
              </a:rPr>
            </a:br>
            <a:r>
              <a:rPr lang="ru-RU" sz="2400" b="1" dirty="0" smtClean="0"/>
              <a:t/>
            </a:r>
            <a:br>
              <a:rPr lang="ru-RU" sz="2400" b="1" dirty="0" smtClean="0"/>
            </a:br>
            <a:r>
              <a:rPr lang="ru-RU" sz="2400" dirty="0" smtClean="0"/>
              <a:t> Чеченская община города Волгодонска </a:t>
            </a:r>
            <a:r>
              <a:rPr lang="ru-RU" sz="2400" b="1" dirty="0" smtClean="0">
                <a:solidFill>
                  <a:srgbClr val="FFC000"/>
                </a:solidFill>
              </a:rPr>
              <a:t>«Единство»</a:t>
            </a:r>
            <a:br>
              <a:rPr lang="ru-RU" sz="2400" b="1" dirty="0" smtClean="0">
                <a:solidFill>
                  <a:srgbClr val="FFC000"/>
                </a:solidFill>
              </a:rPr>
            </a:br>
            <a:endParaRPr lang="ru-RU" sz="2400" dirty="0">
              <a:latin typeface="Arial Narrow" pitchFamily="34" charset="0"/>
            </a:endParaRPr>
          </a:p>
        </p:txBody>
      </p:sp>
      <p:pic>
        <p:nvPicPr>
          <p:cNvPr id="5" name="Содержимое 4" descr="08229c6bb822a11608d104783fff0de9.jpg"/>
          <p:cNvPicPr>
            <a:picLocks noGrp="1" noChangeAspect="1"/>
          </p:cNvPicPr>
          <p:nvPr>
            <p:ph idx="1"/>
          </p:nvPr>
        </p:nvPicPr>
        <p:blipFill>
          <a:blip r:embed="rId2"/>
          <a:stretch>
            <a:fillRect/>
          </a:stretch>
        </p:blipFill>
        <p:spPr>
          <a:xfrm>
            <a:off x="4714876" y="642918"/>
            <a:ext cx="3900487" cy="2601958"/>
          </a:xfrm>
        </p:spPr>
      </p:pic>
      <p:pic>
        <p:nvPicPr>
          <p:cNvPr id="16385" name="Picture 1" descr="C:\Users\Ирина\Pictures\Координационный Совет ОП 2016\Лом Али\b53aa4684ee8b0e3c2b244d8e1bd82b2.jpg"/>
          <p:cNvPicPr>
            <a:picLocks noChangeAspect="1" noChangeArrowheads="1"/>
          </p:cNvPicPr>
          <p:nvPr/>
        </p:nvPicPr>
        <p:blipFill>
          <a:blip r:embed="rId3"/>
          <a:srcRect/>
          <a:stretch>
            <a:fillRect/>
          </a:stretch>
        </p:blipFill>
        <p:spPr bwMode="auto">
          <a:xfrm>
            <a:off x="4714876" y="3714752"/>
            <a:ext cx="3855230" cy="2571768"/>
          </a:xfrm>
          <a:prstGeom prst="rect">
            <a:avLst/>
          </a:prstGeom>
          <a:noFill/>
        </p:spPr>
      </p:pic>
    </p:spTree>
  </p:cSld>
  <p:clrMapOvr>
    <a:masterClrMapping/>
  </p:clrMapOvr>
  <p:transition spd="slow" advTm="15210">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b="1" dirty="0" smtClean="0">
                <a:latin typeface="Arial Narrow" pitchFamily="34" charset="0"/>
              </a:rPr>
              <a:t>Согласно Положения об Общественной палате 1 раз в год проводится Пленарное заседание</a:t>
            </a:r>
            <a:endParaRPr lang="ru-RU" sz="2800" b="1" dirty="0">
              <a:latin typeface="Arial Narrow" pitchFamily="34" charset="0"/>
            </a:endParaRPr>
          </a:p>
        </p:txBody>
      </p:sp>
      <p:pic>
        <p:nvPicPr>
          <p:cNvPr id="5" name="Содержимое 4" descr="IMG_3947.JPG"/>
          <p:cNvPicPr>
            <a:picLocks noGrp="1" noChangeAspect="1"/>
          </p:cNvPicPr>
          <p:nvPr>
            <p:ph idx="1"/>
          </p:nvPr>
        </p:nvPicPr>
        <p:blipFill>
          <a:blip r:embed="rId2" cstate="print"/>
          <a:stretch>
            <a:fillRect/>
          </a:stretch>
        </p:blipFill>
        <p:spPr>
          <a:xfrm>
            <a:off x="987196" y="1784350"/>
            <a:ext cx="7624284" cy="4859360"/>
          </a:xfrm>
        </p:spPr>
      </p:pic>
    </p:spTree>
  </p:cSld>
  <p:clrMapOvr>
    <a:masterClrMapping/>
  </p:clrMapOvr>
  <p:transition spd="slow" advTm="15475">
    <p:wheel spokes="3"/>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75" y="512763"/>
            <a:ext cx="4143375" cy="6130925"/>
          </a:xfrm>
        </p:spPr>
        <p:txBody>
          <a:bodyPr/>
          <a:lstStyle/>
          <a:p>
            <a:pPr>
              <a:defRPr/>
            </a:pPr>
            <a:r>
              <a:rPr lang="ru-RU" sz="2400" dirty="0" smtClean="0">
                <a:latin typeface="Arial Narrow" pitchFamily="34" charset="0"/>
              </a:rPr>
              <a:t/>
            </a:r>
            <a:br>
              <a:rPr lang="ru-RU" sz="2400" dirty="0" smtClean="0">
                <a:latin typeface="Arial Narrow" pitchFamily="34" charset="0"/>
              </a:rPr>
            </a:br>
            <a:endParaRPr lang="ru-RU" sz="2400" dirty="0">
              <a:latin typeface="Arial Narrow" pitchFamily="34" charset="0"/>
            </a:endParaRPr>
          </a:p>
        </p:txBody>
      </p:sp>
      <p:pic>
        <p:nvPicPr>
          <p:cNvPr id="5" name="Содержимое 4" descr="DSC04570.JPG"/>
          <p:cNvPicPr>
            <a:picLocks noGrp="1" noChangeAspect="1"/>
          </p:cNvPicPr>
          <p:nvPr>
            <p:ph idx="1"/>
          </p:nvPr>
        </p:nvPicPr>
        <p:blipFill>
          <a:blip r:embed="rId2" cstate="print"/>
          <a:stretch>
            <a:fillRect/>
          </a:stretch>
        </p:blipFill>
        <p:spPr>
          <a:xfrm>
            <a:off x="1071538" y="0"/>
            <a:ext cx="3998384" cy="2998788"/>
          </a:xfrm>
        </p:spPr>
      </p:pic>
      <p:sp>
        <p:nvSpPr>
          <p:cNvPr id="6" name="Прямоугольник 5"/>
          <p:cNvSpPr/>
          <p:nvPr/>
        </p:nvSpPr>
        <p:spPr>
          <a:xfrm>
            <a:off x="5572132" y="142853"/>
            <a:ext cx="3286148" cy="5909310"/>
          </a:xfrm>
          <a:prstGeom prst="rect">
            <a:avLst/>
          </a:prstGeom>
        </p:spPr>
        <p:txBody>
          <a:bodyPr wrap="square">
            <a:spAutoFit/>
          </a:bodyPr>
          <a:lstStyle/>
          <a:p>
            <a:r>
              <a:rPr lang="ru-RU" b="1" dirty="0" smtClean="0"/>
              <a:t>Сектор по делам казачества и национальных диаспор:</a:t>
            </a:r>
          </a:p>
          <a:p>
            <a:endParaRPr lang="ru-RU" b="1" dirty="0" smtClean="0"/>
          </a:p>
          <a:p>
            <a:r>
              <a:rPr lang="ru-RU" dirty="0" smtClean="0"/>
              <a:t> Международный союз общественных объединений </a:t>
            </a:r>
            <a:r>
              <a:rPr lang="ru-RU" b="1" dirty="0" smtClean="0"/>
              <a:t>“Великое войско донское”</a:t>
            </a:r>
          </a:p>
          <a:p>
            <a:endParaRPr lang="ru-RU" b="1" dirty="0" smtClean="0"/>
          </a:p>
          <a:p>
            <a:r>
              <a:rPr lang="ru-RU" dirty="0" err="1" smtClean="0"/>
              <a:t>Волгодонская</a:t>
            </a:r>
            <a:r>
              <a:rPr lang="ru-RU" dirty="0" smtClean="0"/>
              <a:t> общественная организация </a:t>
            </a:r>
            <a:r>
              <a:rPr lang="ru-RU" dirty="0" err="1" smtClean="0"/>
              <a:t>Азербаджанская</a:t>
            </a:r>
            <a:r>
              <a:rPr lang="ru-RU" dirty="0" smtClean="0"/>
              <a:t> национально-культурная автономия</a:t>
            </a:r>
            <a:r>
              <a:rPr lang="ru-RU" b="1" dirty="0" smtClean="0"/>
              <a:t> “</a:t>
            </a:r>
            <a:r>
              <a:rPr lang="ru-RU" b="1" dirty="0" err="1" smtClean="0">
                <a:solidFill>
                  <a:srgbClr val="00B050"/>
                </a:solidFill>
              </a:rPr>
              <a:t>Азери</a:t>
            </a:r>
            <a:r>
              <a:rPr lang="ru-RU" b="1" dirty="0" smtClean="0">
                <a:solidFill>
                  <a:srgbClr val="00B050"/>
                </a:solidFill>
              </a:rPr>
              <a:t>”</a:t>
            </a:r>
          </a:p>
          <a:p>
            <a:endParaRPr lang="ru-RU" b="1" dirty="0" smtClean="0"/>
          </a:p>
          <a:p>
            <a:r>
              <a:rPr lang="ru-RU" dirty="0" smtClean="0"/>
              <a:t>Ростовское региональное отделение Межрегиональной общественной организации месхетинских турок                 </a:t>
            </a:r>
            <a:r>
              <a:rPr lang="ru-RU" b="1" dirty="0" smtClean="0"/>
              <a:t>“</a:t>
            </a:r>
            <a:r>
              <a:rPr lang="ru-RU" b="1" dirty="0" smtClean="0">
                <a:solidFill>
                  <a:srgbClr val="FFC000"/>
                </a:solidFill>
              </a:rPr>
              <a:t>ВАТАН ЁЛУНДА</a:t>
            </a:r>
            <a:r>
              <a:rPr lang="ru-RU" dirty="0" smtClean="0">
                <a:solidFill>
                  <a:srgbClr val="FFC000"/>
                </a:solidFill>
              </a:rPr>
              <a:t>”</a:t>
            </a:r>
            <a:r>
              <a:rPr lang="ru-RU" b="1" dirty="0" smtClean="0"/>
              <a:t/>
            </a:r>
            <a:br>
              <a:rPr lang="ru-RU" b="1" dirty="0" smtClean="0"/>
            </a:br>
            <a:endParaRPr lang="ru-RU" dirty="0"/>
          </a:p>
        </p:txBody>
      </p:sp>
      <p:pic>
        <p:nvPicPr>
          <p:cNvPr id="15361" name="Picture 1" descr="C:\Users\Ирина\Pictures\30.11. Выставка\DSC05860.JPG"/>
          <p:cNvPicPr>
            <a:picLocks noChangeAspect="1" noChangeArrowheads="1"/>
          </p:cNvPicPr>
          <p:nvPr/>
        </p:nvPicPr>
        <p:blipFill>
          <a:blip r:embed="rId3" cstate="print"/>
          <a:srcRect/>
          <a:stretch>
            <a:fillRect/>
          </a:stretch>
        </p:blipFill>
        <p:spPr bwMode="auto">
          <a:xfrm>
            <a:off x="1000100" y="3571876"/>
            <a:ext cx="4057586" cy="3042715"/>
          </a:xfrm>
          <a:prstGeom prst="rect">
            <a:avLst/>
          </a:prstGeom>
          <a:noFill/>
        </p:spPr>
      </p:pic>
    </p:spTree>
  </p:cSld>
  <p:clrMapOvr>
    <a:masterClrMapping/>
  </p:clrMapOvr>
  <p:transition spd="slow" advTm="15148">
    <p:wheel spokes="3"/>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75" y="285750"/>
            <a:ext cx="4000501" cy="6000750"/>
          </a:xfrm>
        </p:spPr>
        <p:txBody>
          <a:bodyPr/>
          <a:lstStyle/>
          <a:p>
            <a:pPr algn="r">
              <a:defRPr/>
            </a:pPr>
            <a:r>
              <a:rPr lang="ru-RU" sz="2800" b="1" dirty="0" err="1" smtClean="0"/>
              <a:t>Антинаркотический</a:t>
            </a:r>
            <a:r>
              <a:rPr lang="ru-RU" sz="2800" b="1" dirty="0" smtClean="0"/>
              <a:t> сектор:</a:t>
            </a:r>
            <a:br>
              <a:rPr lang="ru-RU" sz="2800" b="1" dirty="0" smtClean="0"/>
            </a:br>
            <a:r>
              <a:rPr lang="ru-RU" sz="2800" dirty="0" smtClean="0">
                <a:latin typeface="Arial Narrow" pitchFamily="34" charset="0"/>
              </a:rPr>
              <a:t>Ростовский благотворительный фонд </a:t>
            </a:r>
            <a:r>
              <a:rPr lang="ru-RU" sz="2800" b="1" dirty="0" smtClean="0">
                <a:latin typeface="Arial Narrow" pitchFamily="34" charset="0"/>
              </a:rPr>
              <a:t>” </a:t>
            </a:r>
            <a:r>
              <a:rPr lang="ru-RU" sz="2400" b="1" dirty="0" smtClean="0">
                <a:solidFill>
                  <a:srgbClr val="FF9933"/>
                </a:solidFill>
                <a:latin typeface="Arial Narrow" pitchFamily="34" charset="0"/>
              </a:rPr>
              <a:t>Родители против наркотиков</a:t>
            </a:r>
            <a:r>
              <a:rPr lang="ru-RU" sz="2800" b="1" dirty="0" smtClean="0">
                <a:solidFill>
                  <a:srgbClr val="FF9933"/>
                </a:solidFill>
                <a:latin typeface="Arial Narrow" pitchFamily="34" charset="0"/>
              </a:rPr>
              <a:t>”</a:t>
            </a:r>
            <a:r>
              <a:rPr lang="ru-RU" sz="2800" b="1" dirty="0" smtClean="0">
                <a:latin typeface="Arial Narrow" pitchFamily="34" charset="0"/>
              </a:rPr>
              <a:t/>
            </a:r>
            <a:br>
              <a:rPr lang="ru-RU" sz="2800" b="1" dirty="0" smtClean="0">
                <a:latin typeface="Arial Narrow" pitchFamily="34" charset="0"/>
              </a:rPr>
            </a:br>
            <a:r>
              <a:rPr lang="ru-RU" sz="2400" dirty="0" smtClean="0">
                <a:latin typeface="Arial Narrow" pitchFamily="34" charset="0"/>
              </a:rPr>
              <a:t>Региональная благотворительная организация поддержки общественно значимых молодежных инициатив, проектов и молодежного движения “</a:t>
            </a:r>
            <a:r>
              <a:rPr lang="ru-RU" sz="2400" dirty="0" smtClean="0">
                <a:solidFill>
                  <a:srgbClr val="FF0000"/>
                </a:solidFill>
                <a:latin typeface="Arial Narrow" pitchFamily="34" charset="0"/>
              </a:rPr>
              <a:t>Точка отчета</a:t>
            </a:r>
            <a:r>
              <a:rPr lang="ru-RU" sz="2400" dirty="0" smtClean="0">
                <a:latin typeface="Arial Narrow" pitchFamily="34" charset="0"/>
              </a:rPr>
              <a:t>”</a:t>
            </a:r>
            <a:br>
              <a:rPr lang="ru-RU" sz="2400" dirty="0" smtClean="0">
                <a:latin typeface="Arial Narrow" pitchFamily="34" charset="0"/>
              </a:rPr>
            </a:br>
            <a:r>
              <a:rPr lang="ru-RU" sz="2400" dirty="0" smtClean="0">
                <a:latin typeface="Arial Narrow" pitchFamily="34" charset="0"/>
              </a:rPr>
              <a:t>Автономная некоммерческая организация содействия здоровому образу жизни </a:t>
            </a:r>
            <a:r>
              <a:rPr lang="ru-RU" sz="2400" b="1" dirty="0" smtClean="0">
                <a:latin typeface="Arial Narrow" pitchFamily="34" charset="0"/>
              </a:rPr>
              <a:t>“</a:t>
            </a:r>
            <a:r>
              <a:rPr lang="ru-RU" sz="2400" b="1" dirty="0" smtClean="0">
                <a:solidFill>
                  <a:srgbClr val="00B050"/>
                </a:solidFill>
                <a:latin typeface="Arial Narrow" pitchFamily="34" charset="0"/>
              </a:rPr>
              <a:t>Стремление жить</a:t>
            </a:r>
            <a:r>
              <a:rPr lang="ru-RU" sz="2400" b="1" dirty="0" smtClean="0">
                <a:solidFill>
                  <a:srgbClr val="00B050"/>
                </a:solidFill>
              </a:rPr>
              <a:t>”</a:t>
            </a:r>
            <a:r>
              <a:rPr lang="ru-RU" sz="2400" dirty="0" smtClean="0">
                <a:solidFill>
                  <a:srgbClr val="00B050"/>
                </a:solidFill>
              </a:rPr>
              <a:t>.</a:t>
            </a:r>
            <a:r>
              <a:rPr lang="ru-RU" sz="2400" b="1" dirty="0" smtClean="0">
                <a:latin typeface="Arial Narrow" pitchFamily="34" charset="0"/>
              </a:rPr>
              <a:t/>
            </a:r>
            <a:br>
              <a:rPr lang="ru-RU" sz="2400" b="1" dirty="0" smtClean="0">
                <a:latin typeface="Arial Narrow" pitchFamily="34" charset="0"/>
              </a:rPr>
            </a:br>
            <a:endParaRPr lang="ru-RU" sz="2400" b="1" dirty="0">
              <a:latin typeface="Arial Narrow" pitchFamily="34" charset="0"/>
            </a:endParaRPr>
          </a:p>
        </p:txBody>
      </p:sp>
      <p:pic>
        <p:nvPicPr>
          <p:cNvPr id="7" name="Содержимое 6" descr="IMG_20190510_115646.jpg"/>
          <p:cNvPicPr>
            <a:picLocks noGrp="1" noChangeAspect="1"/>
          </p:cNvPicPr>
          <p:nvPr>
            <p:ph idx="1"/>
          </p:nvPr>
        </p:nvPicPr>
        <p:blipFill>
          <a:blip r:embed="rId2" cstate="print">
            <a:lum bright="10000" contrast="10000"/>
          </a:blip>
          <a:stretch>
            <a:fillRect/>
          </a:stretch>
        </p:blipFill>
        <p:spPr>
          <a:xfrm>
            <a:off x="4786313" y="214290"/>
            <a:ext cx="3905277" cy="2928958"/>
          </a:xfrm>
          <a:prstGeom prst="rect">
            <a:avLst/>
          </a:prstGeom>
          <a:ln>
            <a:noFill/>
          </a:ln>
          <a:effectLst>
            <a:softEdge rad="112500"/>
          </a:effectLst>
        </p:spPr>
      </p:pic>
      <p:pic>
        <p:nvPicPr>
          <p:cNvPr id="7169" name="Picture 1" descr="C:\Users\Ирина\Pictures\Координационный Совет ОП 2016\2019\Чуприна\IMG-20190508-WA0007.jpg"/>
          <p:cNvPicPr>
            <a:picLocks noChangeAspect="1" noChangeArrowheads="1"/>
          </p:cNvPicPr>
          <p:nvPr/>
        </p:nvPicPr>
        <p:blipFill>
          <a:blip r:embed="rId3"/>
          <a:srcRect/>
          <a:stretch>
            <a:fillRect/>
          </a:stretch>
        </p:blipFill>
        <p:spPr bwMode="auto">
          <a:xfrm>
            <a:off x="4929190" y="3429000"/>
            <a:ext cx="3667124" cy="2750343"/>
          </a:xfrm>
          <a:prstGeom prst="rect">
            <a:avLst/>
          </a:prstGeom>
          <a:ln>
            <a:noFill/>
          </a:ln>
          <a:effectLst>
            <a:softEdge rad="112500"/>
          </a:effectLst>
        </p:spPr>
      </p:pic>
    </p:spTree>
  </p:cSld>
  <p:clrMapOvr>
    <a:masterClrMapping/>
  </p:clrMapOvr>
  <p:transition spd="slow" advTm="16270">
    <p:wheel spokes="3"/>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pPr eaLnBrk="1" fontAlgn="auto" hangingPunct="1">
              <a:spcAft>
                <a:spcPts val="0"/>
              </a:spcAft>
              <a:defRPr/>
            </a:pPr>
            <a:r>
              <a:rPr lang="ru-RU" b="1" dirty="0" smtClean="0">
                <a:solidFill>
                  <a:srgbClr val="FF9933"/>
                </a:solidFill>
                <a:latin typeface="Times New Roman" pitchFamily="18" charset="0"/>
              </a:rPr>
              <a:t>           ВОЛГОДОНСК </a:t>
            </a:r>
            <a:r>
              <a:rPr lang="ru-RU" b="1" smtClean="0">
                <a:solidFill>
                  <a:srgbClr val="FF9933"/>
                </a:solidFill>
                <a:latin typeface="Times New Roman" pitchFamily="18" charset="0"/>
              </a:rPr>
              <a:t>- 2018</a:t>
            </a:r>
            <a:endParaRPr lang="ru-RU" dirty="0" smtClean="0">
              <a:solidFill>
                <a:srgbClr val="FF9933"/>
              </a:solidFill>
            </a:endParaRPr>
          </a:p>
        </p:txBody>
      </p:sp>
      <p:pic>
        <p:nvPicPr>
          <p:cNvPr id="6" name="Содержимое 5" descr="DSC07877.JPG"/>
          <p:cNvPicPr>
            <a:picLocks noGrp="1" noChangeAspect="1"/>
          </p:cNvPicPr>
          <p:nvPr>
            <p:ph idx="1"/>
          </p:nvPr>
        </p:nvPicPr>
        <p:blipFill>
          <a:blip r:embed="rId2" cstate="print"/>
          <a:stretch>
            <a:fillRect/>
          </a:stretch>
        </p:blipFill>
        <p:spPr>
          <a:xfrm>
            <a:off x="857224" y="1071546"/>
            <a:ext cx="7429520" cy="5572140"/>
          </a:xfrm>
        </p:spPr>
      </p:pic>
    </p:spTree>
  </p:cSld>
  <p:clrMapOvr>
    <a:masterClrMapping/>
  </p:clrMapOvr>
  <p:transition spd="slow" advClick="0" advTm="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42853"/>
            <a:ext cx="7772400" cy="1143008"/>
          </a:xfrm>
        </p:spPr>
        <p:txBody>
          <a:bodyPr/>
          <a:lstStyle/>
          <a:p>
            <a:pPr algn="ctr"/>
            <a:r>
              <a:rPr lang="ru-RU" sz="2800" b="1" dirty="0" smtClean="0">
                <a:latin typeface="Arial Narrow" pitchFamily="34" charset="0"/>
              </a:rPr>
              <a:t>Согласно Положения об Общественной палате 2 раза в  месяц проводятся заседания Координационного совета</a:t>
            </a:r>
            <a:endParaRPr lang="ru-RU" sz="2800" dirty="0"/>
          </a:p>
        </p:txBody>
      </p:sp>
      <p:pic>
        <p:nvPicPr>
          <p:cNvPr id="23" name="Содержимое 22" descr="DSC01400.JPG"/>
          <p:cNvPicPr>
            <a:picLocks noGrp="1" noChangeAspect="1"/>
          </p:cNvPicPr>
          <p:nvPr>
            <p:ph idx="1"/>
          </p:nvPr>
        </p:nvPicPr>
        <p:blipFill>
          <a:blip r:embed="rId2" cstate="print"/>
          <a:stretch>
            <a:fillRect/>
          </a:stretch>
        </p:blipFill>
        <p:spPr>
          <a:xfrm>
            <a:off x="428596" y="1000108"/>
            <a:ext cx="3143272" cy="2357454"/>
          </a:xfrm>
          <a:prstGeom prst="rect">
            <a:avLst/>
          </a:prstGeom>
          <a:ln>
            <a:noFill/>
          </a:ln>
          <a:effectLst>
            <a:softEdge rad="112500"/>
          </a:effectLst>
        </p:spPr>
      </p:pic>
      <p:pic>
        <p:nvPicPr>
          <p:cNvPr id="2051" name="Picture 3" descr="C:\Users\Ирина\Pictures\Координационный Совет ОП 2016\2019\18.11 Саша\IMG_2404.JPG"/>
          <p:cNvPicPr>
            <a:picLocks noChangeAspect="1" noChangeArrowheads="1"/>
          </p:cNvPicPr>
          <p:nvPr/>
        </p:nvPicPr>
        <p:blipFill>
          <a:blip r:embed="rId3" cstate="print"/>
          <a:srcRect/>
          <a:stretch>
            <a:fillRect/>
          </a:stretch>
        </p:blipFill>
        <p:spPr bwMode="auto">
          <a:xfrm>
            <a:off x="5857883" y="4357694"/>
            <a:ext cx="3334081" cy="2500306"/>
          </a:xfrm>
          <a:prstGeom prst="rect">
            <a:avLst/>
          </a:prstGeom>
          <a:ln>
            <a:noFill/>
          </a:ln>
          <a:effectLst>
            <a:softEdge rad="112500"/>
          </a:effectLst>
        </p:spPr>
      </p:pic>
      <p:pic>
        <p:nvPicPr>
          <p:cNvPr id="2053" name="Picture 5" descr="C:\Users\Ирина\Pictures\Координационный Совет ОП 2016\2019\29.11\IMG_20191129_140524_1.jpg"/>
          <p:cNvPicPr>
            <a:picLocks noChangeAspect="1" noChangeArrowheads="1"/>
          </p:cNvPicPr>
          <p:nvPr/>
        </p:nvPicPr>
        <p:blipFill>
          <a:blip r:embed="rId4"/>
          <a:srcRect/>
          <a:stretch>
            <a:fillRect/>
          </a:stretch>
        </p:blipFill>
        <p:spPr bwMode="auto">
          <a:xfrm>
            <a:off x="3071802" y="2357430"/>
            <a:ext cx="3429024" cy="2571768"/>
          </a:xfrm>
          <a:prstGeom prst="rect">
            <a:avLst/>
          </a:prstGeom>
          <a:ln>
            <a:noFill/>
          </a:ln>
          <a:effectLst>
            <a:softEdge rad="112500"/>
          </a:effectLst>
        </p:spPr>
      </p:pic>
    </p:spTree>
  </p:cSld>
  <p:clrMapOvr>
    <a:masterClrMapping/>
  </p:clrMapOvr>
  <p:transition spd="slow" advTm="15818">
    <p:wheel spokes="3"/>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7772400" cy="1571613"/>
          </a:xfrm>
        </p:spPr>
        <p:txBody>
          <a:bodyPr/>
          <a:lstStyle/>
          <a:p>
            <a:pPr algn="ctr"/>
            <a:r>
              <a:rPr lang="ru-RU" sz="2800" b="1" dirty="0" smtClean="0">
                <a:latin typeface="Arial Narrow" pitchFamily="34" charset="0"/>
              </a:rPr>
              <a:t>На каждом заседании Координационного совета заслушивается информация о работе депутатов </a:t>
            </a:r>
            <a:r>
              <a:rPr lang="ru-RU" sz="2800" b="1" dirty="0" err="1" smtClean="0">
                <a:latin typeface="Arial Narrow" pitchFamily="34" charset="0"/>
              </a:rPr>
              <a:t>Волгодонской</a:t>
            </a:r>
            <a:r>
              <a:rPr lang="ru-RU" sz="2800" b="1" dirty="0" smtClean="0">
                <a:latin typeface="Arial Narrow" pitchFamily="34" charset="0"/>
              </a:rPr>
              <a:t> городской Думы</a:t>
            </a:r>
            <a:endParaRPr lang="ru-RU" sz="2800" b="1" dirty="0">
              <a:latin typeface="Arial Narrow" pitchFamily="34" charset="0"/>
            </a:endParaRPr>
          </a:p>
        </p:txBody>
      </p:sp>
      <p:pic>
        <p:nvPicPr>
          <p:cNvPr id="3077" name="Picture 5" descr="C:\Users\Ирина\Pictures\Координационный Совет ОП 2016\2017\14.07\DSC07807.JPG"/>
          <p:cNvPicPr>
            <a:picLocks noChangeAspect="1" noChangeArrowheads="1"/>
          </p:cNvPicPr>
          <p:nvPr/>
        </p:nvPicPr>
        <p:blipFill>
          <a:blip r:embed="rId2" cstate="print">
            <a:lum contrast="10000"/>
          </a:blip>
          <a:srcRect/>
          <a:stretch>
            <a:fillRect/>
          </a:stretch>
        </p:blipFill>
        <p:spPr bwMode="auto">
          <a:xfrm>
            <a:off x="6190801" y="4643446"/>
            <a:ext cx="2953199" cy="2214554"/>
          </a:xfrm>
          <a:prstGeom prst="rect">
            <a:avLst/>
          </a:prstGeom>
          <a:ln>
            <a:noFill/>
          </a:ln>
          <a:effectLst>
            <a:softEdge rad="112500"/>
          </a:effectLst>
        </p:spPr>
      </p:pic>
      <p:pic>
        <p:nvPicPr>
          <p:cNvPr id="11" name="Содержимое 10" descr="IMG_7918.JPG"/>
          <p:cNvPicPr>
            <a:picLocks noGrp="1" noChangeAspect="1"/>
          </p:cNvPicPr>
          <p:nvPr>
            <p:ph idx="1"/>
          </p:nvPr>
        </p:nvPicPr>
        <p:blipFill>
          <a:blip r:embed="rId3" cstate="print">
            <a:lum bright="10000" contrast="10000"/>
          </a:blip>
          <a:stretch>
            <a:fillRect/>
          </a:stretch>
        </p:blipFill>
        <p:spPr>
          <a:xfrm>
            <a:off x="714347" y="1428736"/>
            <a:ext cx="3143271" cy="2357454"/>
          </a:xfrm>
          <a:prstGeom prst="rect">
            <a:avLst/>
          </a:prstGeom>
          <a:ln>
            <a:noFill/>
          </a:ln>
          <a:effectLst>
            <a:softEdge rad="112500"/>
          </a:effectLst>
        </p:spPr>
      </p:pic>
      <p:pic>
        <p:nvPicPr>
          <p:cNvPr id="12" name="Picture 2" descr="C:\Users\Ирина\Pictures\Координационный Совет ОП 2016\2019\15.11\IMG_9089.JPG"/>
          <p:cNvPicPr>
            <a:picLocks noChangeAspect="1" noChangeArrowheads="1"/>
          </p:cNvPicPr>
          <p:nvPr/>
        </p:nvPicPr>
        <p:blipFill>
          <a:blip r:embed="rId4" cstate="print"/>
          <a:srcRect/>
          <a:stretch>
            <a:fillRect/>
          </a:stretch>
        </p:blipFill>
        <p:spPr bwMode="auto">
          <a:xfrm>
            <a:off x="3357554" y="2857496"/>
            <a:ext cx="3286497" cy="2464622"/>
          </a:xfrm>
          <a:prstGeom prst="rect">
            <a:avLst/>
          </a:prstGeom>
          <a:ln>
            <a:noFill/>
          </a:ln>
          <a:effectLst>
            <a:softEdge rad="112500"/>
          </a:effectLst>
        </p:spPr>
      </p:pic>
    </p:spTree>
  </p:cSld>
  <p:clrMapOvr>
    <a:masterClrMapping/>
  </p:clrMapOvr>
  <p:transition spd="slow" advTm="16677">
    <p:wheel spokes="3"/>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14290"/>
            <a:ext cx="4286280" cy="6643710"/>
          </a:xfrm>
        </p:spPr>
        <p:txBody>
          <a:bodyPr/>
          <a:lstStyle/>
          <a:p>
            <a:pPr algn="r"/>
            <a:r>
              <a:rPr lang="ru-RU" sz="2400" b="1" dirty="0" smtClean="0">
                <a:latin typeface="Arial Narrow" pitchFamily="34" charset="0"/>
              </a:rPr>
              <a:t>Сектор по защите трудовых прав работников и их семей:</a:t>
            </a:r>
            <a:br>
              <a:rPr lang="ru-RU" sz="2400" b="1" dirty="0" smtClean="0">
                <a:latin typeface="Arial Narrow" pitchFamily="34" charset="0"/>
              </a:rPr>
            </a:br>
            <a:r>
              <a:rPr lang="ru-RU" sz="2400" b="1" dirty="0" smtClean="0">
                <a:latin typeface="Arial Narrow" pitchFamily="34" charset="0"/>
              </a:rPr>
              <a:t/>
            </a:r>
            <a:br>
              <a:rPr lang="ru-RU" sz="2400" b="1" dirty="0" smtClean="0">
                <a:latin typeface="Arial Narrow" pitchFamily="34" charset="0"/>
              </a:rPr>
            </a:br>
            <a:r>
              <a:rPr lang="ru-RU" sz="2000" dirty="0" smtClean="0">
                <a:latin typeface="Arial Narrow" pitchFamily="34" charset="0"/>
              </a:rPr>
              <a:t>Российский профессиональный Союз работников культуры</a:t>
            </a:r>
            <a:br>
              <a:rPr lang="ru-RU" sz="2000" dirty="0" smtClean="0">
                <a:latin typeface="Arial Narrow" pitchFamily="34" charset="0"/>
              </a:rPr>
            </a:br>
            <a:r>
              <a:rPr lang="ru-RU" sz="2000" b="1" dirty="0" smtClean="0">
                <a:latin typeface="Arial Narrow" pitchFamily="34" charset="0"/>
              </a:rPr>
              <a:t>Совет председателей профсоюзных организаций учреждений культуры </a:t>
            </a:r>
            <a:r>
              <a:rPr lang="ru-RU" sz="2000" b="1" dirty="0" smtClean="0"/>
              <a:t>г.Волгодонск</a:t>
            </a:r>
            <a:br>
              <a:rPr lang="ru-RU" sz="2000" b="1" dirty="0" smtClean="0"/>
            </a:br>
            <a:r>
              <a:rPr lang="ru-RU" sz="2000" dirty="0" err="1" smtClean="0"/>
              <a:t>Волгодонская</a:t>
            </a:r>
            <a:r>
              <a:rPr lang="ru-RU" sz="2000" dirty="0" smtClean="0"/>
              <a:t> городская организация </a:t>
            </a:r>
            <a:r>
              <a:rPr lang="ru-RU" sz="2000" b="1" dirty="0" smtClean="0"/>
              <a:t>Профсоюзов работников госучреждений</a:t>
            </a:r>
            <a:br>
              <a:rPr lang="ru-RU" sz="2000" b="1" dirty="0" smtClean="0"/>
            </a:br>
            <a:r>
              <a:rPr lang="ru-RU" sz="2000" dirty="0" err="1" smtClean="0"/>
              <a:t>Волгодонская</a:t>
            </a:r>
            <a:r>
              <a:rPr lang="ru-RU" sz="2000" dirty="0" smtClean="0"/>
              <a:t> городская профсоюзная организация </a:t>
            </a:r>
            <a:r>
              <a:rPr lang="ru-RU" sz="2000" b="1" dirty="0" smtClean="0"/>
              <a:t>“Профсоюз работников Здравоохранения РФ”</a:t>
            </a:r>
            <a:br>
              <a:rPr lang="ru-RU" sz="2000" b="1" dirty="0" smtClean="0"/>
            </a:br>
            <a:r>
              <a:rPr lang="ru-RU" sz="2000" dirty="0" smtClean="0"/>
              <a:t> Городская организация профсоюза работников образования</a:t>
            </a:r>
            <a:br>
              <a:rPr lang="ru-RU" sz="2000" dirty="0" smtClean="0"/>
            </a:br>
            <a:r>
              <a:rPr lang="ru-RU" sz="2000" dirty="0" smtClean="0"/>
              <a:t> Профсоюзный комитет ЮТК</a:t>
            </a:r>
            <a:br>
              <a:rPr lang="ru-RU" sz="2000" dirty="0" smtClean="0"/>
            </a:br>
            <a:r>
              <a:rPr lang="ru-RU" sz="2000" dirty="0" smtClean="0"/>
              <a:t> Профсоюзный комитет Департамента строительства и городского хозяйства </a:t>
            </a:r>
            <a:r>
              <a:rPr lang="ru-RU" sz="2000" b="1" dirty="0" smtClean="0"/>
              <a:t/>
            </a:r>
            <a:br>
              <a:rPr lang="ru-RU" sz="2000" b="1" dirty="0" smtClean="0"/>
            </a:br>
            <a:endParaRPr lang="ru-RU" sz="2000" dirty="0"/>
          </a:p>
        </p:txBody>
      </p:sp>
      <p:pic>
        <p:nvPicPr>
          <p:cNvPr id="50178" name="Picture 2" descr="C:\Users\Ирина\Pictures\Координационный Совет ОП 2016\профсоюзы\11.jpg"/>
          <p:cNvPicPr>
            <a:picLocks noChangeAspect="1" noChangeArrowheads="1"/>
          </p:cNvPicPr>
          <p:nvPr/>
        </p:nvPicPr>
        <p:blipFill>
          <a:blip r:embed="rId2" cstate="print"/>
          <a:srcRect/>
          <a:stretch>
            <a:fillRect/>
          </a:stretch>
        </p:blipFill>
        <p:spPr bwMode="auto">
          <a:xfrm>
            <a:off x="5643570" y="2143116"/>
            <a:ext cx="3108767" cy="2071702"/>
          </a:xfrm>
          <a:prstGeom prst="rect">
            <a:avLst/>
          </a:prstGeom>
          <a:noFill/>
        </p:spPr>
      </p:pic>
      <p:pic>
        <p:nvPicPr>
          <p:cNvPr id="50179" name="Picture 3" descr="C:\Users\Ирина\Pictures\Координационный Совет ОП 2016\профсоюзы\5.jpg"/>
          <p:cNvPicPr>
            <a:picLocks noChangeAspect="1" noChangeArrowheads="1"/>
          </p:cNvPicPr>
          <p:nvPr/>
        </p:nvPicPr>
        <p:blipFill>
          <a:blip r:embed="rId3"/>
          <a:srcRect/>
          <a:stretch>
            <a:fillRect/>
          </a:stretch>
        </p:blipFill>
        <p:spPr bwMode="auto">
          <a:xfrm>
            <a:off x="6911666" y="4357694"/>
            <a:ext cx="2232334" cy="2311396"/>
          </a:xfrm>
          <a:prstGeom prst="rect">
            <a:avLst/>
          </a:prstGeom>
          <a:noFill/>
        </p:spPr>
      </p:pic>
      <p:pic>
        <p:nvPicPr>
          <p:cNvPr id="10" name="Содержимое 9" descr="image5.jpg"/>
          <p:cNvPicPr>
            <a:picLocks noGrp="1" noChangeAspect="1"/>
          </p:cNvPicPr>
          <p:nvPr>
            <p:ph idx="1"/>
          </p:nvPr>
        </p:nvPicPr>
        <p:blipFill>
          <a:blip r:embed="rId4"/>
          <a:stretch>
            <a:fillRect/>
          </a:stretch>
        </p:blipFill>
        <p:spPr>
          <a:xfrm>
            <a:off x="5143504" y="214290"/>
            <a:ext cx="1670055" cy="2212970"/>
          </a:xfrm>
        </p:spPr>
      </p:pic>
    </p:spTree>
  </p:cSld>
  <p:clrMapOvr>
    <a:masterClrMapping/>
  </p:clrMapOvr>
  <p:transition spd="slow" advTm="15475">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6380" y="214290"/>
            <a:ext cx="3643338" cy="6643710"/>
          </a:xfrm>
        </p:spPr>
        <p:txBody>
          <a:bodyPr/>
          <a:lstStyle/>
          <a:p>
            <a:r>
              <a:rPr lang="ru-RU" sz="2400" b="1" dirty="0" smtClean="0">
                <a:latin typeface="Arial Narrow" pitchFamily="34" charset="0"/>
              </a:rPr>
              <a:t>Сектор по защите трудовых прав работников и их семей:</a:t>
            </a:r>
            <a:r>
              <a:rPr lang="ru-RU" sz="2400" dirty="0" smtClean="0"/>
              <a:t> </a:t>
            </a:r>
            <a:br>
              <a:rPr lang="ru-RU" sz="2400" dirty="0" smtClean="0"/>
            </a:br>
            <a:r>
              <a:rPr lang="ru-RU" sz="2400" dirty="0" smtClean="0"/>
              <a:t/>
            </a:r>
            <a:br>
              <a:rPr lang="ru-RU" sz="2400" dirty="0" smtClean="0"/>
            </a:br>
            <a:r>
              <a:rPr lang="ru-RU" sz="2400" dirty="0" smtClean="0">
                <a:latin typeface="Arial Narrow" pitchFamily="34" charset="0"/>
              </a:rPr>
              <a:t>Первичная профсоюзная организация работников лесных отраслей промышленности – </a:t>
            </a:r>
            <a:r>
              <a:rPr lang="ru-RU" sz="2400" b="1" dirty="0" smtClean="0">
                <a:latin typeface="Arial Narrow" pitchFamily="34" charset="0"/>
              </a:rPr>
              <a:t>профком АО «ВКДП»</a:t>
            </a:r>
            <a:br>
              <a:rPr lang="ru-RU" sz="2400" b="1" dirty="0" smtClean="0">
                <a:latin typeface="Arial Narrow" pitchFamily="34" charset="0"/>
              </a:rPr>
            </a:br>
            <a:r>
              <a:rPr lang="ru-RU" sz="2400" dirty="0" smtClean="0">
                <a:latin typeface="Arial Narrow" pitchFamily="34" charset="0"/>
              </a:rPr>
              <a:t> Первичная профсоюзная организация</a:t>
            </a:r>
            <a:r>
              <a:rPr lang="ru-RU" sz="2400" b="1" dirty="0" smtClean="0">
                <a:latin typeface="Arial Narrow" pitchFamily="34" charset="0"/>
              </a:rPr>
              <a:t> ГБСМП</a:t>
            </a:r>
            <a:br>
              <a:rPr lang="ru-RU" sz="2400" b="1" dirty="0" smtClean="0">
                <a:latin typeface="Arial Narrow" pitchFamily="34" charset="0"/>
              </a:rPr>
            </a:br>
            <a:r>
              <a:rPr lang="ru-RU" sz="2400" dirty="0" smtClean="0">
                <a:latin typeface="Arial Narrow" pitchFamily="34" charset="0"/>
              </a:rPr>
              <a:t> Первичная профсоюзная организация </a:t>
            </a:r>
            <a:r>
              <a:rPr lang="ru-RU" sz="2400" b="1" dirty="0" smtClean="0">
                <a:latin typeface="Arial Narrow" pitchFamily="34" charset="0"/>
              </a:rPr>
              <a:t>Ростовской АЭС</a:t>
            </a:r>
            <a:br>
              <a:rPr lang="ru-RU" sz="2400" b="1" dirty="0" smtClean="0">
                <a:latin typeface="Arial Narrow" pitchFamily="34" charset="0"/>
              </a:rPr>
            </a:br>
            <a:r>
              <a:rPr lang="ru-RU" sz="2400" dirty="0" smtClean="0">
                <a:latin typeface="Arial Narrow" pitchFamily="34" charset="0"/>
              </a:rPr>
              <a:t> Профсоюзный комитет </a:t>
            </a:r>
            <a:r>
              <a:rPr lang="ru-RU" sz="2400" dirty="0" err="1" smtClean="0">
                <a:latin typeface="Arial Narrow" pitchFamily="34" charset="0"/>
              </a:rPr>
              <a:t>Межрайгаз</a:t>
            </a:r>
            <a:r>
              <a:rPr lang="ru-RU" sz="2400" dirty="0" smtClean="0">
                <a:latin typeface="Arial Narrow" pitchFamily="34" charset="0"/>
              </a:rPr>
              <a:t/>
            </a:r>
            <a:br>
              <a:rPr lang="ru-RU" sz="2400" dirty="0" smtClean="0">
                <a:latin typeface="Arial Narrow" pitchFamily="34" charset="0"/>
              </a:rPr>
            </a:br>
            <a:r>
              <a:rPr lang="ru-RU" sz="2400" dirty="0" smtClean="0">
                <a:latin typeface="Arial Narrow" pitchFamily="34" charset="0"/>
              </a:rPr>
              <a:t> Профсоюзный комитет </a:t>
            </a:r>
            <a:r>
              <a:rPr lang="ru-RU" sz="2400" dirty="0" err="1" smtClean="0">
                <a:latin typeface="Arial Narrow" pitchFamily="34" charset="0"/>
              </a:rPr>
              <a:t>Донэнерго</a:t>
            </a:r>
            <a:r>
              <a:rPr lang="ru-RU" sz="2400" dirty="0" smtClean="0">
                <a:latin typeface="Arial Narrow" pitchFamily="34" charset="0"/>
              </a:rPr>
              <a:t/>
            </a:r>
            <a:br>
              <a:rPr lang="ru-RU" sz="2400" dirty="0" smtClean="0">
                <a:latin typeface="Arial Narrow" pitchFamily="34" charset="0"/>
              </a:rPr>
            </a:br>
            <a:r>
              <a:rPr lang="ru-RU" sz="2400" dirty="0" smtClean="0">
                <a:latin typeface="Arial Narrow" pitchFamily="34" charset="0"/>
              </a:rPr>
              <a:t> Профсоюзный комитет “Агропрома”</a:t>
            </a:r>
            <a:endParaRPr lang="ru-RU" sz="2400" dirty="0">
              <a:latin typeface="Arial Narrow" pitchFamily="34" charset="0"/>
            </a:endParaRPr>
          </a:p>
        </p:txBody>
      </p:sp>
      <p:pic>
        <p:nvPicPr>
          <p:cNvPr id="51202" name="Picture 2" descr="C:\Users\Ирина\Pictures\Координационный Совет ОП 2016\профсоюзы\RA4_21_10_2016.png"/>
          <p:cNvPicPr>
            <a:picLocks noGrp="1" noChangeAspect="1" noChangeArrowheads="1"/>
          </p:cNvPicPr>
          <p:nvPr>
            <p:ph idx="1"/>
          </p:nvPr>
        </p:nvPicPr>
        <p:blipFill>
          <a:blip r:embed="rId2"/>
          <a:srcRect/>
          <a:stretch>
            <a:fillRect/>
          </a:stretch>
        </p:blipFill>
        <p:spPr bwMode="auto">
          <a:xfrm>
            <a:off x="1214414" y="2428868"/>
            <a:ext cx="3071834" cy="2044018"/>
          </a:xfrm>
          <a:prstGeom prst="rect">
            <a:avLst/>
          </a:prstGeom>
          <a:noFill/>
        </p:spPr>
      </p:pic>
      <p:pic>
        <p:nvPicPr>
          <p:cNvPr id="51203" name="Picture 3" descr="C:\Users\Ирина\Pictures\Координационный Совет ОП 2016\профсоюзы\image001.jpg"/>
          <p:cNvPicPr>
            <a:picLocks noChangeAspect="1" noChangeArrowheads="1"/>
          </p:cNvPicPr>
          <p:nvPr/>
        </p:nvPicPr>
        <p:blipFill>
          <a:blip r:embed="rId3"/>
          <a:srcRect/>
          <a:stretch>
            <a:fillRect/>
          </a:stretch>
        </p:blipFill>
        <p:spPr bwMode="auto">
          <a:xfrm>
            <a:off x="1785918" y="0"/>
            <a:ext cx="3309961" cy="2482471"/>
          </a:xfrm>
          <a:prstGeom prst="rect">
            <a:avLst/>
          </a:prstGeom>
          <a:noFill/>
        </p:spPr>
      </p:pic>
      <p:pic>
        <p:nvPicPr>
          <p:cNvPr id="51204" name="Picture 4" descr="C:\Users\Ирина\Pictures\Координационный Совет ОП 2016\профсоюзы\DSC_0479.JPG"/>
          <p:cNvPicPr>
            <a:picLocks noChangeAspect="1" noChangeArrowheads="1"/>
          </p:cNvPicPr>
          <p:nvPr/>
        </p:nvPicPr>
        <p:blipFill>
          <a:blip r:embed="rId4" cstate="print"/>
          <a:srcRect/>
          <a:stretch>
            <a:fillRect/>
          </a:stretch>
        </p:blipFill>
        <p:spPr bwMode="auto">
          <a:xfrm>
            <a:off x="357158" y="4669374"/>
            <a:ext cx="3286148" cy="2188626"/>
          </a:xfrm>
          <a:prstGeom prst="rect">
            <a:avLst/>
          </a:prstGeom>
          <a:noFill/>
        </p:spPr>
      </p:pic>
    </p:spTree>
  </p:cSld>
  <p:clrMapOvr>
    <a:masterClrMapping/>
  </p:clrMapOvr>
  <p:transition spd="slow" advTm="15241">
    <p:wheel spokes="3"/>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4942" y="142852"/>
            <a:ext cx="3714776" cy="6429419"/>
          </a:xfrm>
        </p:spPr>
        <p:txBody>
          <a:bodyPr/>
          <a:lstStyle/>
          <a:p>
            <a:r>
              <a:rPr lang="ru-RU" sz="2000" b="1" dirty="0" smtClean="0">
                <a:solidFill>
                  <a:schemeClr val="tx2"/>
                </a:solidFill>
                <a:latin typeface="Arial Narrow" pitchFamily="34" charset="0"/>
                <a:cs typeface="Arial" pitchFamily="34" charset="0"/>
              </a:rPr>
              <a:t>Сектор Военно-патриотического воспитания Защитников Отечества, социально правовой защиты ветеранов и членов их семей</a:t>
            </a:r>
            <a:r>
              <a:rPr lang="ru-RU" sz="2400" b="1" dirty="0" smtClean="0">
                <a:solidFill>
                  <a:schemeClr val="tx2"/>
                </a:solidFill>
                <a:latin typeface="Arial Narrow" pitchFamily="34" charset="0"/>
                <a:cs typeface="Arial" pitchFamily="34" charset="0"/>
              </a:rPr>
              <a:t>:</a:t>
            </a:r>
            <a:br>
              <a:rPr lang="ru-RU" sz="2400" b="1" dirty="0" smtClean="0">
                <a:solidFill>
                  <a:schemeClr val="tx2"/>
                </a:solidFill>
                <a:latin typeface="Arial Narrow" pitchFamily="34" charset="0"/>
                <a:cs typeface="Arial" pitchFamily="34" charset="0"/>
              </a:rPr>
            </a:br>
            <a:r>
              <a:rPr lang="ru-RU" sz="2400" b="1" dirty="0" smtClean="0">
                <a:solidFill>
                  <a:schemeClr val="tx2"/>
                </a:solidFill>
                <a:latin typeface="Arial Narrow" pitchFamily="34" charset="0"/>
                <a:cs typeface="Arial" pitchFamily="34" charset="0"/>
              </a:rPr>
              <a:t/>
            </a:r>
            <a:br>
              <a:rPr lang="ru-RU" sz="2400" b="1" dirty="0" smtClean="0">
                <a:solidFill>
                  <a:schemeClr val="tx2"/>
                </a:solidFill>
                <a:latin typeface="Arial Narrow" pitchFamily="34" charset="0"/>
                <a:cs typeface="Arial" pitchFamily="34" charset="0"/>
              </a:rPr>
            </a:br>
            <a:r>
              <a:rPr lang="ru-RU" sz="2000" dirty="0" smtClean="0">
                <a:solidFill>
                  <a:schemeClr val="tx2"/>
                </a:solidFill>
                <a:latin typeface="Arial Narrow" pitchFamily="34" charset="0"/>
              </a:rPr>
              <a:t>Городская общественная </a:t>
            </a:r>
            <a:r>
              <a:rPr lang="ru-RU" sz="2000" dirty="0" smtClean="0">
                <a:latin typeface="Arial Narrow" pitchFamily="34" charset="0"/>
              </a:rPr>
              <a:t>организация  </a:t>
            </a:r>
            <a:r>
              <a:rPr lang="ru-RU" sz="2000" b="1" dirty="0" smtClean="0">
                <a:solidFill>
                  <a:srgbClr val="FFC000"/>
                </a:solidFill>
                <a:latin typeface="Arial Narrow" pitchFamily="34" charset="0"/>
              </a:rPr>
              <a:t>«Комитет социальной защиты Российских военнослужащих и призывников» </a:t>
            </a:r>
            <a:r>
              <a:rPr lang="ru-RU" sz="2000" dirty="0" smtClean="0">
                <a:solidFill>
                  <a:srgbClr val="FFC000"/>
                </a:solidFill>
                <a:latin typeface="Arial Narrow" pitchFamily="34" charset="0"/>
              </a:rPr>
              <a:t> </a:t>
            </a:r>
            <a:r>
              <a:rPr lang="ru-RU" sz="2000" dirty="0" smtClean="0">
                <a:latin typeface="Arial Narrow" pitchFamily="34" charset="0"/>
              </a:rPr>
              <a:t>города  Волгодонска                                                                                                 Региональное отделение ООО </a:t>
            </a:r>
            <a:r>
              <a:rPr lang="ru-RU" sz="2000" dirty="0" smtClean="0">
                <a:solidFill>
                  <a:srgbClr val="FFC000"/>
                </a:solidFill>
                <a:latin typeface="Arial Narrow" pitchFamily="34" charset="0"/>
              </a:rPr>
              <a:t>«Комитет солдатских матерей России»                                                                                  </a:t>
            </a:r>
            <a:r>
              <a:rPr lang="ru-RU" sz="2000" dirty="0" smtClean="0">
                <a:latin typeface="Arial Narrow" pitchFamily="34" charset="0"/>
              </a:rPr>
              <a:t>по Ростовской области;</a:t>
            </a:r>
            <a:br>
              <a:rPr lang="ru-RU" sz="2000" dirty="0" smtClean="0">
                <a:latin typeface="Arial Narrow" pitchFamily="34" charset="0"/>
              </a:rPr>
            </a:br>
            <a:r>
              <a:rPr lang="ru-RU" sz="2000" dirty="0" smtClean="0"/>
              <a:t>Городская общественная организация</a:t>
            </a:r>
            <a:br>
              <a:rPr lang="ru-RU" sz="2000" dirty="0" smtClean="0"/>
            </a:br>
            <a:r>
              <a:rPr lang="ru-RU" sz="2000" dirty="0" smtClean="0"/>
              <a:t> </a:t>
            </a:r>
            <a:r>
              <a:rPr lang="ru-RU" sz="2000" b="1" dirty="0" smtClean="0">
                <a:solidFill>
                  <a:srgbClr val="FF0000"/>
                </a:solidFill>
              </a:rPr>
              <a:t>«Воины горячих точек»;</a:t>
            </a:r>
            <a:r>
              <a:rPr lang="ru-RU" sz="2000" dirty="0" smtClean="0">
                <a:latin typeface="Arial Narrow" pitchFamily="34" charset="0"/>
              </a:rPr>
              <a:t> </a:t>
            </a:r>
            <a:r>
              <a:rPr lang="ru-RU" sz="2000" dirty="0" err="1" smtClean="0">
                <a:latin typeface="Arial Narrow" pitchFamily="34" charset="0"/>
              </a:rPr>
              <a:t>Волгодонское</a:t>
            </a:r>
            <a:r>
              <a:rPr lang="ru-RU" sz="2000" dirty="0" smtClean="0">
                <a:latin typeface="Arial Narrow" pitchFamily="34" charset="0"/>
              </a:rPr>
              <a:t> городское отделение Ростовского областного отделения Всероссийской общественной организации ветеранов    </a:t>
            </a:r>
            <a:r>
              <a:rPr lang="ru-RU" sz="2000" b="1" dirty="0" smtClean="0">
                <a:solidFill>
                  <a:srgbClr val="C00000"/>
                </a:solidFill>
                <a:latin typeface="Arial Narrow" pitchFamily="34" charset="0"/>
              </a:rPr>
              <a:t>«Боевое братство»;</a:t>
            </a:r>
            <a:br>
              <a:rPr lang="ru-RU" sz="2000" b="1" dirty="0" smtClean="0">
                <a:solidFill>
                  <a:srgbClr val="C00000"/>
                </a:solidFill>
                <a:latin typeface="Arial Narrow" pitchFamily="34" charset="0"/>
              </a:rPr>
            </a:br>
            <a:r>
              <a:rPr lang="ru-RU" sz="2000" b="1" dirty="0" smtClean="0">
                <a:solidFill>
                  <a:srgbClr val="FF0000"/>
                </a:solidFill>
              </a:rPr>
              <a:t/>
            </a:r>
            <a:br>
              <a:rPr lang="ru-RU" sz="2000" b="1" dirty="0" smtClean="0">
                <a:solidFill>
                  <a:srgbClr val="FF0000"/>
                </a:solidFill>
              </a:rPr>
            </a:br>
            <a:r>
              <a:rPr lang="ru-RU" sz="2400" b="1" dirty="0" smtClean="0">
                <a:solidFill>
                  <a:srgbClr val="FF0000"/>
                </a:solidFill>
              </a:rPr>
              <a:t/>
            </a:r>
            <a:br>
              <a:rPr lang="ru-RU" sz="2400" b="1" dirty="0" smtClean="0">
                <a:solidFill>
                  <a:srgbClr val="FF0000"/>
                </a:solidFill>
              </a:rPr>
            </a:br>
            <a:r>
              <a:rPr lang="ru-RU" sz="2400" b="1" dirty="0" smtClean="0">
                <a:latin typeface="Arial Narrow" pitchFamily="34" charset="0"/>
                <a:cs typeface="Arial" pitchFamily="34" charset="0"/>
              </a:rPr>
              <a:t/>
            </a:r>
            <a:br>
              <a:rPr lang="ru-RU" sz="2400" b="1" dirty="0" smtClean="0">
                <a:latin typeface="Arial Narrow" pitchFamily="34" charset="0"/>
                <a:cs typeface="Arial" pitchFamily="34" charset="0"/>
              </a:rPr>
            </a:br>
            <a:endParaRPr lang="ru-RU" sz="2400" dirty="0">
              <a:latin typeface="Arial Narrow" pitchFamily="34" charset="0"/>
            </a:endParaRPr>
          </a:p>
        </p:txBody>
      </p:sp>
      <p:pic>
        <p:nvPicPr>
          <p:cNvPr id="5" name="Picture 3" descr="C:\Users\Ирина\Pictures\Координационный Совет ОП 2016\Дробышева\img1707.jpg"/>
          <p:cNvPicPr>
            <a:picLocks noChangeAspect="1" noChangeArrowheads="1"/>
          </p:cNvPicPr>
          <p:nvPr/>
        </p:nvPicPr>
        <p:blipFill>
          <a:blip r:embed="rId2" cstate="print"/>
          <a:srcRect/>
          <a:stretch>
            <a:fillRect/>
          </a:stretch>
        </p:blipFill>
        <p:spPr bwMode="auto">
          <a:xfrm>
            <a:off x="1571604" y="2285992"/>
            <a:ext cx="3025145" cy="2415058"/>
          </a:xfrm>
          <a:prstGeom prst="rect">
            <a:avLst/>
          </a:prstGeom>
          <a:ln>
            <a:noFill/>
          </a:ln>
          <a:effectLst>
            <a:softEdge rad="112500"/>
          </a:effectLst>
        </p:spPr>
      </p:pic>
      <p:pic>
        <p:nvPicPr>
          <p:cNvPr id="6" name="Содержимое 11" descr="p7ptyf34_6M.jpg"/>
          <p:cNvPicPr>
            <a:picLocks noChangeAspect="1"/>
          </p:cNvPicPr>
          <p:nvPr/>
        </p:nvPicPr>
        <p:blipFill>
          <a:blip r:embed="rId3"/>
          <a:stretch>
            <a:fillRect/>
          </a:stretch>
        </p:blipFill>
        <p:spPr bwMode="auto">
          <a:xfrm>
            <a:off x="2285984" y="4500546"/>
            <a:ext cx="3143272" cy="2357454"/>
          </a:xfrm>
          <a:prstGeom prst="rect">
            <a:avLst/>
          </a:prstGeom>
          <a:ln>
            <a:noFill/>
          </a:ln>
          <a:effectLst>
            <a:softEdge rad="112500"/>
          </a:effectLst>
        </p:spPr>
      </p:pic>
      <p:pic>
        <p:nvPicPr>
          <p:cNvPr id="10" name="Содержимое 9" descr="4a47c0a3.jpg"/>
          <p:cNvPicPr>
            <a:picLocks noGrp="1" noChangeAspect="1"/>
          </p:cNvPicPr>
          <p:nvPr>
            <p:ph idx="1"/>
          </p:nvPr>
        </p:nvPicPr>
        <p:blipFill>
          <a:blip r:embed="rId4"/>
          <a:stretch>
            <a:fillRect/>
          </a:stretch>
        </p:blipFill>
        <p:spPr>
          <a:xfrm>
            <a:off x="571472" y="214290"/>
            <a:ext cx="2928958" cy="2196719"/>
          </a:xfrm>
          <a:prstGeom prst="rect">
            <a:avLst/>
          </a:prstGeom>
          <a:ln>
            <a:noFill/>
          </a:ln>
          <a:effectLst>
            <a:softEdge rad="112500"/>
          </a:effectLst>
        </p:spPr>
      </p:pic>
    </p:spTree>
  </p:cSld>
  <p:clrMapOvr>
    <a:masterClrMapping/>
  </p:clrMapOvr>
  <p:transition spd="slow" advTm="15507">
    <p:wheel spokes="3"/>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3857652" cy="6715148"/>
          </a:xfrm>
        </p:spPr>
        <p:txBody>
          <a:bodyPr/>
          <a:lstStyle/>
          <a:p>
            <a:pPr algn="r"/>
            <a:r>
              <a:rPr lang="ru-RU" sz="2000" b="1" dirty="0" smtClean="0">
                <a:solidFill>
                  <a:schemeClr val="tx2"/>
                </a:solidFill>
                <a:latin typeface="Arial Narrow" pitchFamily="34" charset="0"/>
                <a:cs typeface="Arial" pitchFamily="34" charset="0"/>
              </a:rPr>
              <a:t>Сектор Военно-патриотического воспитания Защитников Отечества, социально правовой защиты ветеранов и членов их семей:</a:t>
            </a:r>
            <a:br>
              <a:rPr lang="ru-RU" sz="2000" b="1" dirty="0" smtClean="0">
                <a:solidFill>
                  <a:schemeClr val="tx2"/>
                </a:solidFill>
                <a:latin typeface="Arial Narrow" pitchFamily="34" charset="0"/>
                <a:cs typeface="Arial" pitchFamily="34" charset="0"/>
              </a:rPr>
            </a:br>
            <a:r>
              <a:rPr lang="ru-RU" sz="2000" b="1" dirty="0" smtClean="0">
                <a:solidFill>
                  <a:schemeClr val="tx2"/>
                </a:solidFill>
                <a:latin typeface="Arial Narrow" pitchFamily="34" charset="0"/>
                <a:cs typeface="Arial" pitchFamily="34" charset="0"/>
              </a:rPr>
              <a:t>                                                                     </a:t>
            </a:r>
            <a:r>
              <a:rPr lang="ru-RU" sz="2000" dirty="0" smtClean="0">
                <a:solidFill>
                  <a:schemeClr val="tx1"/>
                </a:solidFill>
                <a:latin typeface="Arial Narrow" pitchFamily="34" charset="0"/>
              </a:rPr>
              <a:t>Городская общественная организация</a:t>
            </a:r>
            <a:r>
              <a:rPr lang="ru-RU" sz="2000" dirty="0" smtClean="0">
                <a:latin typeface="Arial Narrow" pitchFamily="34" charset="0"/>
              </a:rPr>
              <a:t> </a:t>
            </a:r>
            <a:r>
              <a:rPr lang="ru-RU" sz="2000" b="1" dirty="0" smtClean="0">
                <a:solidFill>
                  <a:srgbClr val="00B0F0"/>
                </a:solidFill>
                <a:latin typeface="Arial Narrow" pitchFamily="34" charset="0"/>
              </a:rPr>
              <a:t>«</a:t>
            </a:r>
            <a:r>
              <a:rPr lang="ru-RU" sz="2000" b="1" dirty="0" err="1" smtClean="0">
                <a:solidFill>
                  <a:srgbClr val="00B0F0"/>
                </a:solidFill>
                <a:latin typeface="Arial Narrow" pitchFamily="34" charset="0"/>
              </a:rPr>
              <a:t>Волгодонской</a:t>
            </a:r>
            <a:r>
              <a:rPr lang="ru-RU" sz="2000" b="1" dirty="0" smtClean="0">
                <a:solidFill>
                  <a:srgbClr val="00B0F0"/>
                </a:solidFill>
                <a:latin typeface="Arial Narrow" pitchFamily="34" charset="0"/>
              </a:rPr>
              <a:t>   клуб моряков – подводников»</a:t>
            </a:r>
            <a:r>
              <a:rPr lang="ru-RU" sz="2000" b="1" dirty="0" smtClean="0">
                <a:latin typeface="Arial Narrow" pitchFamily="34" charset="0"/>
              </a:rPr>
              <a:t>                       </a:t>
            </a:r>
            <a:r>
              <a:rPr lang="ru-RU" sz="2000" dirty="0" smtClean="0">
                <a:solidFill>
                  <a:schemeClr val="tx1"/>
                </a:solidFill>
                <a:latin typeface="Arial Narrow" pitchFamily="34" charset="0"/>
              </a:rPr>
              <a:t>Военно-морского флота;</a:t>
            </a:r>
            <a:br>
              <a:rPr lang="ru-RU" sz="2000" dirty="0" smtClean="0">
                <a:solidFill>
                  <a:schemeClr val="tx1"/>
                </a:solidFill>
                <a:latin typeface="Arial Narrow" pitchFamily="34" charset="0"/>
              </a:rPr>
            </a:br>
            <a:r>
              <a:rPr lang="ru-RU" sz="2000" dirty="0" smtClean="0">
                <a:solidFill>
                  <a:schemeClr val="tx1"/>
                </a:solidFill>
                <a:latin typeface="Arial Narrow" pitchFamily="34" charset="0"/>
              </a:rPr>
              <a:t/>
            </a:r>
            <a:br>
              <a:rPr lang="ru-RU" sz="2000" dirty="0" smtClean="0">
                <a:solidFill>
                  <a:schemeClr val="tx1"/>
                </a:solidFill>
                <a:latin typeface="Arial Narrow" pitchFamily="34" charset="0"/>
              </a:rPr>
            </a:br>
            <a:r>
              <a:rPr lang="ru-RU" sz="2000" dirty="0" smtClean="0">
                <a:latin typeface="Arial Narrow" pitchFamily="34" charset="0"/>
              </a:rPr>
              <a:t> </a:t>
            </a:r>
            <a:r>
              <a:rPr lang="ru-RU" sz="2000" dirty="0" err="1" smtClean="0">
                <a:latin typeface="Arial Narrow" pitchFamily="34" charset="0"/>
              </a:rPr>
              <a:t>Волгодонская</a:t>
            </a:r>
            <a:r>
              <a:rPr lang="ru-RU" sz="2000" dirty="0" smtClean="0">
                <a:latin typeface="Arial Narrow" pitchFamily="34" charset="0"/>
              </a:rPr>
              <a:t> городская организация                                                        </a:t>
            </a:r>
            <a:r>
              <a:rPr lang="ru-RU" sz="2000" b="1" dirty="0" smtClean="0">
                <a:solidFill>
                  <a:srgbClr val="FFC000"/>
                </a:solidFill>
                <a:latin typeface="Arial Narrow" pitchFamily="34" charset="0"/>
              </a:rPr>
              <a:t>«Российский Союз ветеранов Афганистана»</a:t>
            </a:r>
            <a:br>
              <a:rPr lang="ru-RU" sz="2000" b="1" dirty="0" smtClean="0">
                <a:solidFill>
                  <a:srgbClr val="FFC000"/>
                </a:solidFill>
                <a:latin typeface="Arial Narrow" pitchFamily="34" charset="0"/>
              </a:rPr>
            </a:br>
            <a:r>
              <a:rPr lang="ru-RU" sz="2000" b="1" dirty="0" smtClean="0">
                <a:solidFill>
                  <a:srgbClr val="FFC000"/>
                </a:solidFill>
                <a:latin typeface="Arial Narrow" pitchFamily="34" charset="0"/>
              </a:rPr>
              <a:t/>
            </a:r>
            <a:br>
              <a:rPr lang="ru-RU" sz="2000" b="1" dirty="0" smtClean="0">
                <a:solidFill>
                  <a:srgbClr val="FFC000"/>
                </a:solidFill>
                <a:latin typeface="Arial Narrow" pitchFamily="34" charset="0"/>
              </a:rPr>
            </a:br>
            <a:r>
              <a:rPr lang="ru-RU" sz="2000" dirty="0" err="1" smtClean="0"/>
              <a:t>Волгодонское</a:t>
            </a:r>
            <a:r>
              <a:rPr lang="ru-RU" sz="2000" dirty="0" smtClean="0"/>
              <a:t> городское отделение Ростовской региональной организации общероссийской общественной организации инвалидов войны в Афганистане и военной травмы                                                       </a:t>
            </a:r>
            <a:r>
              <a:rPr lang="ru-RU" sz="2000" dirty="0" smtClean="0">
                <a:solidFill>
                  <a:srgbClr val="FFC000"/>
                </a:solidFill>
              </a:rPr>
              <a:t>“</a:t>
            </a:r>
            <a:r>
              <a:rPr lang="ru-RU" sz="2000" b="1" dirty="0" smtClean="0">
                <a:solidFill>
                  <a:srgbClr val="FFC000"/>
                </a:solidFill>
              </a:rPr>
              <a:t>Инвалиды войны”.</a:t>
            </a:r>
            <a:r>
              <a:rPr lang="ru-RU" sz="2000" dirty="0" smtClean="0">
                <a:solidFill>
                  <a:srgbClr val="FFC000"/>
                </a:solidFill>
              </a:rPr>
              <a:t/>
            </a:r>
            <a:br>
              <a:rPr lang="ru-RU" sz="2000" dirty="0" smtClean="0">
                <a:solidFill>
                  <a:srgbClr val="FFC000"/>
                </a:solidFill>
              </a:rPr>
            </a:br>
            <a:r>
              <a:rPr lang="ru-RU" sz="2000" b="1" dirty="0" smtClean="0">
                <a:solidFill>
                  <a:srgbClr val="FFC000"/>
                </a:solidFill>
                <a:latin typeface="Arial Narrow" pitchFamily="34" charset="0"/>
              </a:rPr>
              <a:t> </a:t>
            </a:r>
            <a:r>
              <a:rPr lang="ru-RU" sz="2000" dirty="0" smtClean="0">
                <a:solidFill>
                  <a:schemeClr val="tx1"/>
                </a:solidFill>
                <a:latin typeface="Arial Narrow" pitchFamily="34" charset="0"/>
              </a:rPr>
              <a:t/>
            </a:r>
            <a:br>
              <a:rPr lang="ru-RU" sz="2000" dirty="0" smtClean="0">
                <a:solidFill>
                  <a:schemeClr val="tx1"/>
                </a:solidFill>
                <a:latin typeface="Arial Narrow" pitchFamily="34" charset="0"/>
              </a:rPr>
            </a:br>
            <a:endParaRPr lang="ru-RU" sz="2000" dirty="0">
              <a:latin typeface="Arial Narrow" pitchFamily="34" charset="0"/>
            </a:endParaRPr>
          </a:p>
        </p:txBody>
      </p:sp>
      <p:pic>
        <p:nvPicPr>
          <p:cNvPr id="4" name="Содержимое 3" descr="b14bfbb66145ae87145969f9f704bd5d.jpg"/>
          <p:cNvPicPr>
            <a:picLocks noGrp="1" noChangeAspect="1"/>
          </p:cNvPicPr>
          <p:nvPr>
            <p:ph idx="1"/>
          </p:nvPr>
        </p:nvPicPr>
        <p:blipFill>
          <a:blip r:embed="rId2" cstate="print"/>
          <a:stretch>
            <a:fillRect/>
          </a:stretch>
        </p:blipFill>
        <p:spPr>
          <a:xfrm>
            <a:off x="4357686" y="142852"/>
            <a:ext cx="2887468" cy="2040477"/>
          </a:xfrm>
        </p:spPr>
      </p:pic>
      <p:pic>
        <p:nvPicPr>
          <p:cNvPr id="5" name="Picture 2" descr="D:\Мои документы\ФОТОГРАФИИ\фото РСВА\фото 2016\Вырезка по итогам 2016\12 Ветераны войны в Афганистане на Параде 9 мая.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628" y="2214554"/>
            <a:ext cx="3330689" cy="214314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Содержимое 6" descr="0302c52bf7f4dbbfff7977ae6001fea5.jpg"/>
          <p:cNvPicPr>
            <a:picLocks noChangeAspect="1"/>
          </p:cNvPicPr>
          <p:nvPr/>
        </p:nvPicPr>
        <p:blipFill>
          <a:blip r:embed="rId4" cstate="print"/>
          <a:stretch>
            <a:fillRect/>
          </a:stretch>
        </p:blipFill>
        <p:spPr bwMode="auto">
          <a:xfrm>
            <a:off x="5572132" y="4429132"/>
            <a:ext cx="3423639" cy="2285992"/>
          </a:xfrm>
          <a:prstGeom prst="rect">
            <a:avLst/>
          </a:prstGeom>
          <a:noFill/>
          <a:ln w="9525">
            <a:noFill/>
            <a:miter lim="800000"/>
            <a:headEnd/>
            <a:tailEnd/>
          </a:ln>
        </p:spPr>
      </p:pic>
    </p:spTree>
  </p:cSld>
  <p:clrMapOvr>
    <a:masterClrMapping/>
  </p:clrMapOvr>
  <p:transition spd="slow" advTm="15522">
    <p:wheel spokes="3"/>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11640</TotalTime>
  <Words>436</Words>
  <Application>Microsoft Office PowerPoint</Application>
  <PresentationFormat>Экран (4:3)</PresentationFormat>
  <Paragraphs>93</Paragraphs>
  <Slides>32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Метро</vt:lpstr>
      <vt:lpstr>ОБЩЕСТВЕННАЯ ПАЛАТА ГОРОДА  ВОЛГОДОНСКА  </vt:lpstr>
      <vt:lpstr>. Положение об  Общественной палате                     Волгодонска утверждено решением городской Думы № 89 от                                  7 июля 2010 года Координационный совет включает в себя руководителей 14 секторов и по 2 представителя городской Думы и  Администрации  Волгодонска </vt:lpstr>
      <vt:lpstr>Согласно Положения об Общественной палате 1 раз в год проводится Пленарное заседание</vt:lpstr>
      <vt:lpstr>Согласно Положения об Общественной палате 2 раза в  месяц проводятся заседания Координационного совета</vt:lpstr>
      <vt:lpstr>На каждом заседании Координационного совета заслушивается информация о работе депутатов Волгодонской городской Думы</vt:lpstr>
      <vt:lpstr>Сектор по защите трудовых прав работников и их семей:  Российский профессиональный Союз работников культуры Совет председателей профсоюзных организаций учреждений культуры г.Волгодонск Волгодонская городская организация Профсоюзов работников госучреждений Волгодонская городская профсоюзная организация “Профсоюз работников Здравоохранения РФ”  Городская организация профсоюза работников образования  Профсоюзный комитет ЮТК  Профсоюзный комитет Департамента строительства и городского хозяйства  </vt:lpstr>
      <vt:lpstr>Сектор по защите трудовых прав работников и их семей:   Первичная профсоюзная организация работников лесных отраслей промышленности – профком АО «ВКДП»  Первичная профсоюзная организация ГБСМП  Первичная профсоюзная организация Ростовской АЭС  Профсоюзный комитет Межрайгаз  Профсоюзный комитет Донэнерго  Профсоюзный комитет “Агропрома”</vt:lpstr>
      <vt:lpstr>Сектор Военно-патриотического воспитания Защитников Отечества, социально правовой защиты ветеранов и членов их семей:  Городская общественная организация  «Комитет социальной защиты Российских военнослужащих и призывников»  города  Волгодонска                                                                                                 Региональное отделение ООО «Комитет солдатских матерей России»                                                                                  по Ростовской области; Городская общественная организация  «Воины горячих точек»; Волгодонское городское отделение Ростовского областного отделения Всероссийской общественной организации ветеранов    «Боевое братство»;    </vt:lpstr>
      <vt:lpstr>Сектор Военно-патриотического воспитания Защитников Отечества, социально правовой защиты ветеранов и членов их семей:                                                                      Городская общественная организация «Волгодонской   клуб моряков – подводников»                       Военно-морского флота;   Волгодонская городская организация                                                        «Российский Союз ветеранов Афганистана»  Волгодонское городское отделение Ростовской региональной организации общероссийской общественной организации инвалидов войны в Афганистане и военной травмы                                                       “Инвалиды войны”.   </vt:lpstr>
      <vt:lpstr>Сектор по вопросам инвалидов и их законных представителей:  Волгодонская городская общественная организация инвалидов Чернобыля и других радиационных катастроф                  «Ликвидатор»   Представительство Ростовской региональной общественной организации                                                                                       “Ростовское областное диабетическое общество”   Общероссийская общественная организация инвалидов «Всероссийское ордена Трудового Красного Знамени общество слепых»        </vt:lpstr>
      <vt:lpstr>Сектор по вопросам инвалидов и их законных представителей:  Общероссийская общественная организация инвалидов «Всероссийское общество глухих»  Общественная организация инвалидов – колясочников г. Волгодонска                                  «Родник»  Общественная организация                                                  «Общество жертв, пострадавших от политических репрессий»  </vt:lpstr>
      <vt:lpstr>Сектор по вопросам ЖКХ и ТОС:  Орган общественного самоуправления “Городской совет представителей собственников помещений в многоквартирных домах”  ТСЖ «Надежда» ТСЖ «Домостроитель» ТСЖ «Дружба » ТСЖ «Данко » ТСЖ «Лотос »  Волгодонская городская общественная организация «Союз защиты прав собственников, вкладчиков и акционеров»  Некоммерческое партнерство “Волгодонская ассоциация собственников жилья”</vt:lpstr>
      <vt:lpstr>Сектор по защите прав потребителей: МСОО “Федерация обществ потребителей Южного региона”; ГОO «Волгодонская ассоциация потребителей»; Волгодонское городское общественное движение «За права автомобилистов» Волгодонское городское общественное движение “За безопасность детей на дорогах”  </vt:lpstr>
      <vt:lpstr>Сектор по вопросам бизнеса:  НО «Ассоциация строительных организаций» (АСО);  Волгодонское отделение общественной организации малого и среднего бизнеса «ОПОРА РОССИИ» ;  Всероссийское общество изобретателей и рационализаторов “Волгодонский региональный совет ВОИР”;  OOO Консультационный Центр “Партнер-Консалтинг”    </vt:lpstr>
      <vt:lpstr> </vt:lpstr>
      <vt:lpstr>Сектор по защите прав человека:  Волгодонская городская общественная организация по защите прав многодетных, малообеспеченных семей и семей с детьми, оставшихся без попечительства родителей «Семья Волгодонска»     Региональная общественная организация содействия защиты прав инвалидов                            «Парус Надежды»  «Волгодонской фонд поддержки гражданских инициатив»  </vt:lpstr>
      <vt:lpstr>   </vt:lpstr>
      <vt:lpstr>Сектор по вопросам культуры, образования, просвещения и благотворительности:  Автономная некоммерческая организация “Региональный ресурсный центр   “Здоровая семья”  Городская общественная организация                                      “Союз художников Волгодонска” Зональное Волгодонское подразделение Ростовского отделения Общероссийской общественной организации “Российский союз писателей”   </vt:lpstr>
      <vt:lpstr>Местная общественная организация содействия развитию города                                                     «Наш дом – Волгодонск»   Ростовское региональное отделение Всероссийского общественного движения “Матери России”    Некоммерческое партнерство “Карьера”       </vt:lpstr>
      <vt:lpstr>Информационный сектор: .Региональная общественная организация содействия донскому туризму и сохранению духовно-культурного наследия                                     “Дон гостеприимный”; Волгодонское городское отделение                                   “Союз журналистов России”; Региональное общественное движение                           “Женщина России” Волгодонская городская общественная организация ветеранов журналистики  </vt:lpstr>
      <vt:lpstr>Информационный сектор:  Ростовская областная организация Российского союза профессиональных литераторов   Волгодонская городская общественная организация “Литературно-творческая организация “Лира”</vt:lpstr>
      <vt:lpstr>Сектор по экологическим вопросам и охране окружающей среды:   Волгодонское городское отделение «Всероссийское общество охраны природы» ВГОО «Общество защиты животных» Региональная общественная экологическая организация                    “Зеленый город”  Волгодонская городская общественная организация Клуб любителей фауны «Экзотика»   </vt:lpstr>
      <vt:lpstr> </vt:lpstr>
      <vt:lpstr>Сектор по экологическим вопросам и охране окружающей среды:   ВГОО «Общество защиты животных»   Общероссийское Общественное движение     “За сбережение народа” </vt:lpstr>
      <vt:lpstr>  </vt:lpstr>
      <vt:lpstr>Сектор по вопросам спорта и здорового образа жизни:  Волгодонская ГОО «Спортивный клуб боевых искусств «Русь»  АНО «Волейбольный клуб «Импульс-спорт»  Общественная организация «Волгодонской городской боксёрский клуб» </vt:lpstr>
      <vt:lpstr> </vt:lpstr>
      <vt:lpstr>Сектор по вопросам спорта и здорового образа жизни:  Городская общественная организация «Спортивный клуб Стимул»  Городская общественная организация  «Клуб туристов и альпинистов «Вертикаль».    </vt:lpstr>
      <vt:lpstr>Сектор по делам казачества и национальных диаспор:   РОО «Объединение представителей народов Дагестана «Ватан»    РОО – объединение «Межнациональное сотрудничество «Иберия»   Чеченская община города Волгодонска «Единство» </vt:lpstr>
      <vt:lpstr> </vt:lpstr>
      <vt:lpstr>Антинаркотический сектор: Ростовский благотворительный фонд ” Родители против наркотиков” Региональная благотворительная организация поддержки общественно значимых молодежных инициатив, проектов и молодежного движения “Точка отчета” Автономная некоммерческая организация содействия здоровому образу жизни “Стремление жить”. </vt:lpstr>
      <vt:lpstr>           ВОЛГОДОНСК - 2018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Ирина</cp:lastModifiedBy>
  <cp:revision>387</cp:revision>
  <dcterms:created xsi:type="dcterms:W3CDTF">2009-11-21T20:50:36Z</dcterms:created>
  <dcterms:modified xsi:type="dcterms:W3CDTF">2019-12-19T22:52:37Z</dcterms:modified>
</cp:coreProperties>
</file>